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258" r:id="rId3"/>
    <p:sldId id="267" r:id="rId4"/>
    <p:sldId id="265" r:id="rId5"/>
    <p:sldId id="268" r:id="rId6"/>
    <p:sldId id="269" r:id="rId7"/>
    <p:sldId id="259" r:id="rId8"/>
    <p:sldId id="299" r:id="rId9"/>
    <p:sldId id="298" r:id="rId10"/>
    <p:sldId id="261" r:id="rId11"/>
    <p:sldId id="263" r:id="rId12"/>
    <p:sldId id="264" r:id="rId13"/>
    <p:sldId id="270" r:id="rId14"/>
    <p:sldId id="273" r:id="rId15"/>
    <p:sldId id="274" r:id="rId16"/>
    <p:sldId id="275" r:id="rId17"/>
    <p:sldId id="277" r:id="rId18"/>
    <p:sldId id="278" r:id="rId19"/>
    <p:sldId id="279" r:id="rId20"/>
    <p:sldId id="281" r:id="rId21"/>
    <p:sldId id="280" r:id="rId22"/>
    <p:sldId id="282" r:id="rId23"/>
    <p:sldId id="272" r:id="rId24"/>
    <p:sldId id="284" r:id="rId25"/>
    <p:sldId id="286" r:id="rId26"/>
    <p:sldId id="285" r:id="rId27"/>
    <p:sldId id="283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287" r:id="rId41"/>
    <p:sldId id="288" r:id="rId42"/>
    <p:sldId id="289" r:id="rId4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79" autoAdjust="0"/>
    <p:restoredTop sz="93357" autoAdjust="0"/>
  </p:normalViewPr>
  <p:slideViewPr>
    <p:cSldViewPr snapToGrid="0">
      <p:cViewPr varScale="1">
        <p:scale>
          <a:sx n="66" d="100"/>
          <a:sy n="66" d="100"/>
        </p:scale>
        <p:origin x="113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1800" dirty="0" smtClean="0"/>
              <a:t>USUARIOS REGIMEN </a:t>
            </a:r>
            <a:r>
              <a:rPr lang="en-US" sz="1800" dirty="0"/>
              <a:t>SUBSIDIADO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AFILIADOS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accent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accent2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accent3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accent4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accent5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accent6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spc="0" baseline="0">
                    <a:solidFill>
                      <a:schemeClr val="accent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Hoja1!$A$2:$A$8</c15:sqref>
                  </c15:fullRef>
                </c:ext>
              </c:extLst>
              <c:f>Hoja1!$A$2:$A$7</c:f>
              <c:strCache>
                <c:ptCount val="6"/>
                <c:pt idx="0">
                  <c:v>NUEVA EPS</c:v>
                </c:pt>
                <c:pt idx="1">
                  <c:v>SANITAS EPS</c:v>
                </c:pt>
                <c:pt idx="2">
                  <c:v>MUTUAL SER</c:v>
                </c:pt>
                <c:pt idx="3">
                  <c:v>ECOPSO</c:v>
                </c:pt>
                <c:pt idx="4">
                  <c:v>COOSALUD</c:v>
                </c:pt>
                <c:pt idx="5">
                  <c:v>CAJACOPI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Hoja1!$B$2:$B$8</c15:sqref>
                  </c15:fullRef>
                </c:ext>
              </c:extLst>
              <c:f>Hoja1!$B$2:$B$7</c:f>
              <c:numCache>
                <c:formatCode>_(* #,##0_);_(* \(#,##0\);_(* "-"_);_(@_)</c:formatCode>
                <c:ptCount val="6"/>
                <c:pt idx="0">
                  <c:v>22914</c:v>
                </c:pt>
                <c:pt idx="1">
                  <c:v>5995</c:v>
                </c:pt>
                <c:pt idx="2">
                  <c:v>3782</c:v>
                </c:pt>
                <c:pt idx="3">
                  <c:v>3200</c:v>
                </c:pt>
                <c:pt idx="4">
                  <c:v>11862</c:v>
                </c:pt>
                <c:pt idx="5">
                  <c:v>12061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Franklin Gothic Book" panose="020B0503020102020204" pitchFamily="34" charset="0"/>
        </a:defRPr>
      </a:pPr>
      <a:endParaRPr lang="es-CO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>
                <a:latin typeface="Franklin Gothic Book" panose="020B0503020102020204" pitchFamily="34" charset="0"/>
              </a:rPr>
              <a:t>USUARIOS</a:t>
            </a:r>
            <a:r>
              <a:rPr lang="en-US" sz="1800" b="1" baseline="0" dirty="0" smtClean="0">
                <a:latin typeface="Franklin Gothic Book" panose="020B0503020102020204" pitchFamily="34" charset="0"/>
              </a:rPr>
              <a:t> </a:t>
            </a:r>
            <a:r>
              <a:rPr lang="en-US" sz="1800" b="1" dirty="0" smtClean="0">
                <a:latin typeface="Franklin Gothic Book" panose="020B0503020102020204" pitchFamily="34" charset="0"/>
              </a:rPr>
              <a:t>REGIMEN</a:t>
            </a:r>
            <a:r>
              <a:rPr lang="en-US" sz="1800" b="1" baseline="0" dirty="0" smtClean="0">
                <a:latin typeface="Franklin Gothic Book" panose="020B0503020102020204" pitchFamily="34" charset="0"/>
              </a:rPr>
              <a:t> CONTRIBUTIVO</a:t>
            </a:r>
            <a:endParaRPr lang="en-US" sz="1800" b="1" dirty="0"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AFILIADOS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MUTUALSER</c:v>
                </c:pt>
                <c:pt idx="1">
                  <c:v>SANITAS</c:v>
                </c:pt>
                <c:pt idx="2">
                  <c:v>Total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210</c:v>
                </c:pt>
                <c:pt idx="1">
                  <c:v>4044</c:v>
                </c:pt>
                <c:pt idx="2">
                  <c:v>4254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77119336"/>
        <c:axId val="277117768"/>
      </c:barChart>
      <c:catAx>
        <c:axId val="277119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77117768"/>
        <c:crosses val="autoZero"/>
        <c:auto val="1"/>
        <c:lblAlgn val="ctr"/>
        <c:lblOffset val="100"/>
        <c:noMultiLvlLbl val="0"/>
      </c:catAx>
      <c:valAx>
        <c:axId val="277117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77119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700" dirty="0" smtClean="0">
                <a:latin typeface="Franklin Gothic Book" panose="020B0503020102020204" pitchFamily="34" charset="0"/>
              </a:rPr>
              <a:t>COMPARATIVO</a:t>
            </a:r>
            <a:r>
              <a:rPr lang="es-CO" sz="1700" baseline="0" dirty="0" smtClean="0">
                <a:latin typeface="Franklin Gothic Book" panose="020B0503020102020204" pitchFamily="34" charset="0"/>
              </a:rPr>
              <a:t> DE SERVICIOS MAS CONSULTADOS</a:t>
            </a:r>
            <a:endParaRPr lang="es-CO" sz="1700" dirty="0">
              <a:latin typeface="Franklin Gothic Book" panose="020B0503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Examenes de Laboratorio</c:v>
                </c:pt>
                <c:pt idx="1">
                  <c:v>RX</c:v>
                </c:pt>
                <c:pt idx="2">
                  <c:v>Consulta de Medicina General</c:v>
                </c:pt>
                <c:pt idx="3">
                  <c:v>Urgencias</c:v>
                </c:pt>
                <c:pt idx="4">
                  <c:v>Total</c:v>
                </c:pt>
              </c:strCache>
            </c:strRef>
          </c:cat>
          <c:val>
            <c:numRef>
              <c:f>Hoja1!$B$2:$B$6</c:f>
              <c:numCache>
                <c:formatCode>_(* #,##0_);_(* \(#,##0\);_(* "-"_);_(@_)</c:formatCode>
                <c:ptCount val="5"/>
                <c:pt idx="0">
                  <c:v>207125</c:v>
                </c:pt>
                <c:pt idx="1">
                  <c:v>82921</c:v>
                </c:pt>
                <c:pt idx="2">
                  <c:v>125369</c:v>
                </c:pt>
                <c:pt idx="3">
                  <c:v>28187</c:v>
                </c:pt>
                <c:pt idx="4">
                  <c:v>443602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Examenes de Laboratorio</c:v>
                </c:pt>
                <c:pt idx="1">
                  <c:v>RX</c:v>
                </c:pt>
                <c:pt idx="2">
                  <c:v>Consulta de Medicina General</c:v>
                </c:pt>
                <c:pt idx="3">
                  <c:v>Urgencias</c:v>
                </c:pt>
                <c:pt idx="4">
                  <c:v>Total</c:v>
                </c:pt>
              </c:strCache>
            </c:strRef>
          </c:cat>
          <c:val>
            <c:numRef>
              <c:f>Hoja1!$C$2:$C$6</c:f>
              <c:numCache>
                <c:formatCode>_(* #,##0_);_(* \(#,##0\);_(* "-"_);_(@_)</c:formatCode>
                <c:ptCount val="5"/>
                <c:pt idx="0">
                  <c:v>139344</c:v>
                </c:pt>
                <c:pt idx="1">
                  <c:v>10823</c:v>
                </c:pt>
                <c:pt idx="2">
                  <c:v>77991</c:v>
                </c:pt>
                <c:pt idx="3">
                  <c:v>14116</c:v>
                </c:pt>
                <c:pt idx="4">
                  <c:v>242274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77124432"/>
        <c:axId val="277122864"/>
      </c:barChart>
      <c:catAx>
        <c:axId val="27712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77122864"/>
        <c:crosses val="autoZero"/>
        <c:auto val="1"/>
        <c:lblAlgn val="ctr"/>
        <c:lblOffset val="100"/>
        <c:noMultiLvlLbl val="0"/>
      </c:catAx>
      <c:valAx>
        <c:axId val="2771228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crossAx val="27712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200">
                <a:latin typeface="Franklin Gothic Book" panose="020B0503020102020204" pitchFamily="34" charset="0"/>
              </a:rPr>
              <a:t>CARTERA VS PASIVO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'2020'!$G$20</c:f>
              <c:strCache>
                <c:ptCount val="1"/>
                <c:pt idx="0">
                  <c:v>cuentas por cobrar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'2020'!$H$19:$I$19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'2020'!$H$20:$I$20</c:f>
              <c:numCache>
                <c:formatCode>#,##0</c:formatCode>
                <c:ptCount val="2"/>
                <c:pt idx="0">
                  <c:v>13901337352</c:v>
                </c:pt>
                <c:pt idx="1">
                  <c:v>16482942493</c:v>
                </c:pt>
              </c:numCache>
            </c:numRef>
          </c:val>
        </c:ser>
        <c:ser>
          <c:idx val="1"/>
          <c:order val="1"/>
          <c:tx>
            <c:strRef>
              <c:f>'2020'!$G$21</c:f>
              <c:strCache>
                <c:ptCount val="1"/>
                <c:pt idx="0">
                  <c:v>cuentas por pagar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'2020'!$H$19:$I$19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'2020'!$H$21:$I$21</c:f>
              <c:numCache>
                <c:formatCode>#,##0</c:formatCode>
                <c:ptCount val="2"/>
                <c:pt idx="0">
                  <c:v>2796702993</c:v>
                </c:pt>
                <c:pt idx="1">
                  <c:v>6784344891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78149776"/>
        <c:axId val="378147424"/>
      </c:barChart>
      <c:catAx>
        <c:axId val="378149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s-CO"/>
          </a:p>
        </c:txPr>
        <c:crossAx val="378147424"/>
        <c:crosses val="autoZero"/>
        <c:auto val="1"/>
        <c:lblAlgn val="ctr"/>
        <c:lblOffset val="100"/>
        <c:noMultiLvlLbl val="0"/>
      </c:catAx>
      <c:valAx>
        <c:axId val="37814742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7814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B0492C-8437-4AEE-8F48-9370FEF9CE1A}" type="doc">
      <dgm:prSet loTypeId="urn:microsoft.com/office/officeart/2008/layout/RadialCluster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4BB80727-FAA6-449E-B073-A2635A15CA25}">
      <dgm:prSet phldrT="[Texto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latin typeface="Franklin Gothic Book" panose="020B0503020102020204" pitchFamily="34" charset="0"/>
            </a:rPr>
            <a:t>33</a:t>
          </a:r>
          <a:r>
            <a:rPr lang="es-CO" sz="1600" dirty="0" smtClean="0">
              <a:latin typeface="Franklin Gothic Book" panose="020B0503020102020204" pitchFamily="34" charset="0"/>
            </a:rPr>
            <a:t> – Sede Principal</a:t>
          </a:r>
          <a:endParaRPr lang="es-CO" sz="1600" dirty="0">
            <a:latin typeface="Franklin Gothic Book" panose="020B0503020102020204" pitchFamily="34" charset="0"/>
          </a:endParaRPr>
        </a:p>
      </dgm:t>
    </dgm:pt>
    <dgm:pt modelId="{E4EC3F52-57F6-4F73-8307-AC9AC4257BFC}" type="parTrans" cxnId="{1137A36B-6CE2-4C9F-AF3E-60F5BE193609}">
      <dgm:prSet/>
      <dgm:spPr/>
      <dgm:t>
        <a:bodyPr/>
        <a:lstStyle/>
        <a:p>
          <a:endParaRPr lang="es-CO"/>
        </a:p>
      </dgm:t>
    </dgm:pt>
    <dgm:pt modelId="{3DE734E3-AA70-43A6-A0C2-106E26085DF3}" type="sibTrans" cxnId="{1137A36B-6CE2-4C9F-AF3E-60F5BE193609}">
      <dgm:prSet/>
      <dgm:spPr/>
      <dgm:t>
        <a:bodyPr/>
        <a:lstStyle/>
        <a:p>
          <a:endParaRPr lang="es-CO"/>
        </a:p>
      </dgm:t>
    </dgm:pt>
    <dgm:pt modelId="{B568A909-5BD8-4E9A-A3F1-91D8C3955491}">
      <dgm:prSet phldrT="[Texto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latin typeface="Franklin Gothic Book" panose="020B0503020102020204" pitchFamily="34" charset="0"/>
            </a:rPr>
            <a:t>45</a:t>
          </a:r>
          <a:r>
            <a:rPr lang="es-CO" sz="1600" dirty="0" smtClean="0">
              <a:latin typeface="Franklin Gothic Book" panose="020B0503020102020204" pitchFamily="34" charset="0"/>
            </a:rPr>
            <a:t> Servicios Habilitados</a:t>
          </a:r>
          <a:endParaRPr lang="es-CO" sz="1600" b="1" dirty="0">
            <a:latin typeface="Franklin Gothic Book" panose="020B0503020102020204" pitchFamily="34" charset="0"/>
          </a:endParaRPr>
        </a:p>
      </dgm:t>
    </dgm:pt>
    <dgm:pt modelId="{437748AA-2D6E-467F-B1E4-527FB4917218}" type="parTrans" cxnId="{22C89DB1-505C-4E33-828B-92CCFDBE6A55}">
      <dgm:prSet/>
      <dgm:spPr/>
      <dgm:t>
        <a:bodyPr/>
        <a:lstStyle/>
        <a:p>
          <a:endParaRPr lang="es-CO"/>
        </a:p>
      </dgm:t>
    </dgm:pt>
    <dgm:pt modelId="{533B03F1-4519-4E62-A18C-E44F88B4AD7B}" type="sibTrans" cxnId="{22C89DB1-505C-4E33-828B-92CCFDBE6A55}">
      <dgm:prSet/>
      <dgm:spPr/>
      <dgm:t>
        <a:bodyPr/>
        <a:lstStyle/>
        <a:p>
          <a:endParaRPr lang="es-CO"/>
        </a:p>
      </dgm:t>
    </dgm:pt>
    <dgm:pt modelId="{B3848338-511D-455E-AF03-D1FCA989BC21}">
      <dgm:prSet phldrT="[Texto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latin typeface="Franklin Gothic Book" panose="020B0503020102020204" pitchFamily="34" charset="0"/>
            </a:rPr>
            <a:t>6</a:t>
          </a:r>
          <a:r>
            <a:rPr lang="es-CO" sz="1600" dirty="0" smtClean="0">
              <a:latin typeface="Franklin Gothic Book" panose="020B0503020102020204" pitchFamily="34" charset="0"/>
            </a:rPr>
            <a:t> San Francisco del Rayo</a:t>
          </a:r>
          <a:endParaRPr lang="es-CO" sz="1600" dirty="0">
            <a:latin typeface="Franklin Gothic Book" panose="020B0503020102020204" pitchFamily="34" charset="0"/>
          </a:endParaRPr>
        </a:p>
      </dgm:t>
    </dgm:pt>
    <dgm:pt modelId="{C05D6EC7-DCC9-4AA0-BAF7-2F89D1714790}" type="parTrans" cxnId="{801A654F-A228-485B-9F91-0340CF3EF762}">
      <dgm:prSet/>
      <dgm:spPr/>
      <dgm:t>
        <a:bodyPr/>
        <a:lstStyle/>
        <a:p>
          <a:endParaRPr lang="es-CO"/>
        </a:p>
      </dgm:t>
    </dgm:pt>
    <dgm:pt modelId="{DB136168-1DC1-4F15-82BF-3450E92E3D06}" type="sibTrans" cxnId="{801A654F-A228-485B-9F91-0340CF3EF762}">
      <dgm:prSet/>
      <dgm:spPr/>
      <dgm:t>
        <a:bodyPr/>
        <a:lstStyle/>
        <a:p>
          <a:endParaRPr lang="es-CO"/>
        </a:p>
      </dgm:t>
    </dgm:pt>
    <dgm:pt modelId="{E89F3FF6-8F10-4C4E-8EB4-EB66C7A56191}">
      <dgm:prSet phldrT="[Texto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  <a:latin typeface="Franklin Gothic Book" panose="020B0503020102020204" pitchFamily="34" charset="0"/>
            </a:rPr>
            <a:t>6</a:t>
          </a:r>
          <a:r>
            <a:rPr lang="es-CO" sz="1600" dirty="0" smtClean="0">
              <a:latin typeface="Franklin Gothic Book" panose="020B0503020102020204" pitchFamily="34" charset="0"/>
            </a:rPr>
            <a:t> Corregimiento Tierradentro</a:t>
          </a:r>
          <a:endParaRPr lang="es-CO" sz="1600" dirty="0">
            <a:latin typeface="Franklin Gothic Book" panose="020B0503020102020204" pitchFamily="34" charset="0"/>
          </a:endParaRPr>
        </a:p>
      </dgm:t>
    </dgm:pt>
    <dgm:pt modelId="{8B2259F0-2D26-4F91-A41D-550A8035A379}" type="parTrans" cxnId="{BA453DB7-2A4B-4DBB-A679-A3DD87B8AA91}">
      <dgm:prSet/>
      <dgm:spPr/>
      <dgm:t>
        <a:bodyPr/>
        <a:lstStyle/>
        <a:p>
          <a:endParaRPr lang="es-CO"/>
        </a:p>
      </dgm:t>
    </dgm:pt>
    <dgm:pt modelId="{452A2116-2424-4049-A535-F562972CF014}" type="sibTrans" cxnId="{BA453DB7-2A4B-4DBB-A679-A3DD87B8AA91}">
      <dgm:prSet/>
      <dgm:spPr/>
      <dgm:t>
        <a:bodyPr/>
        <a:lstStyle/>
        <a:p>
          <a:endParaRPr lang="es-CO"/>
        </a:p>
      </dgm:t>
    </dgm:pt>
    <dgm:pt modelId="{89BD8CB3-4D52-4EFF-820E-E7AFE37BE270}" type="pres">
      <dgm:prSet presAssocID="{29B0492C-8437-4AEE-8F48-9370FEF9CE1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446D78D7-D766-4A6F-ADA9-5F0E942A8D65}" type="pres">
      <dgm:prSet presAssocID="{4BB80727-FAA6-449E-B073-A2635A15CA25}" presName="singleCycle" presStyleCnt="0"/>
      <dgm:spPr/>
    </dgm:pt>
    <dgm:pt modelId="{150D2AE5-8A8B-4E63-B682-B2F0EF6E3494}" type="pres">
      <dgm:prSet presAssocID="{4BB80727-FAA6-449E-B073-A2635A15CA25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es-CO"/>
        </a:p>
      </dgm:t>
    </dgm:pt>
    <dgm:pt modelId="{B7412CA6-E34F-47CF-B3DD-520CCE2EFCDF}" type="pres">
      <dgm:prSet presAssocID="{437748AA-2D6E-467F-B1E4-527FB4917218}" presName="Name56" presStyleLbl="parChTrans1D2" presStyleIdx="0" presStyleCnt="3"/>
      <dgm:spPr/>
      <dgm:t>
        <a:bodyPr/>
        <a:lstStyle/>
        <a:p>
          <a:endParaRPr lang="es-CO"/>
        </a:p>
      </dgm:t>
    </dgm:pt>
    <dgm:pt modelId="{0511D244-BBE6-45A1-966D-92A815F044F0}" type="pres">
      <dgm:prSet presAssocID="{B568A909-5BD8-4E9A-A3F1-91D8C3955491}" presName="text0" presStyleLbl="node1" presStyleIdx="1" presStyleCnt="4" custScaleX="153514" custScaleY="11944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671388D-10B6-4BF4-BAA7-FD5E40EBE98F}" type="pres">
      <dgm:prSet presAssocID="{C05D6EC7-DCC9-4AA0-BAF7-2F89D1714790}" presName="Name56" presStyleLbl="parChTrans1D2" presStyleIdx="1" presStyleCnt="3"/>
      <dgm:spPr/>
      <dgm:t>
        <a:bodyPr/>
        <a:lstStyle/>
        <a:p>
          <a:endParaRPr lang="es-CO"/>
        </a:p>
      </dgm:t>
    </dgm:pt>
    <dgm:pt modelId="{6D06C454-E343-41C0-ACB1-29DDDDC9805F}" type="pres">
      <dgm:prSet presAssocID="{B3848338-511D-455E-AF03-D1FCA989BC21}" presName="text0" presStyleLbl="node1" presStyleIdx="2" presStyleCnt="4" custScaleX="199759" custScaleY="13407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163ACC0-084F-4653-AD56-1D67E9155E8A}" type="pres">
      <dgm:prSet presAssocID="{8B2259F0-2D26-4F91-A41D-550A8035A379}" presName="Name56" presStyleLbl="parChTrans1D2" presStyleIdx="2" presStyleCnt="3"/>
      <dgm:spPr/>
      <dgm:t>
        <a:bodyPr/>
        <a:lstStyle/>
        <a:p>
          <a:endParaRPr lang="es-CO"/>
        </a:p>
      </dgm:t>
    </dgm:pt>
    <dgm:pt modelId="{75C76965-7A01-4DB8-AAFB-D16864278995}" type="pres">
      <dgm:prSet presAssocID="{E89F3FF6-8F10-4C4E-8EB4-EB66C7A56191}" presName="text0" presStyleLbl="node1" presStyleIdx="3" presStyleCnt="4" custScaleX="184803" custScaleY="12721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FCC76AF-710A-4B94-A9A6-4CE367D8D325}" type="presOf" srcId="{E89F3FF6-8F10-4C4E-8EB4-EB66C7A56191}" destId="{75C76965-7A01-4DB8-AAFB-D16864278995}" srcOrd="0" destOrd="0" presId="urn:microsoft.com/office/officeart/2008/layout/RadialCluster"/>
    <dgm:cxn modelId="{22C89DB1-505C-4E33-828B-92CCFDBE6A55}" srcId="{4BB80727-FAA6-449E-B073-A2635A15CA25}" destId="{B568A909-5BD8-4E9A-A3F1-91D8C3955491}" srcOrd="0" destOrd="0" parTransId="{437748AA-2D6E-467F-B1E4-527FB4917218}" sibTransId="{533B03F1-4519-4E62-A18C-E44F88B4AD7B}"/>
    <dgm:cxn modelId="{855A08A7-05CD-43C3-9391-62E251BA4CD0}" type="presOf" srcId="{437748AA-2D6E-467F-B1E4-527FB4917218}" destId="{B7412CA6-E34F-47CF-B3DD-520CCE2EFCDF}" srcOrd="0" destOrd="0" presId="urn:microsoft.com/office/officeart/2008/layout/RadialCluster"/>
    <dgm:cxn modelId="{BA453DB7-2A4B-4DBB-A679-A3DD87B8AA91}" srcId="{4BB80727-FAA6-449E-B073-A2635A15CA25}" destId="{E89F3FF6-8F10-4C4E-8EB4-EB66C7A56191}" srcOrd="2" destOrd="0" parTransId="{8B2259F0-2D26-4F91-A41D-550A8035A379}" sibTransId="{452A2116-2424-4049-A535-F562972CF014}"/>
    <dgm:cxn modelId="{0C7C9EBC-FF7C-46B4-BB57-78CDB17D0656}" type="presOf" srcId="{4BB80727-FAA6-449E-B073-A2635A15CA25}" destId="{150D2AE5-8A8B-4E63-B682-B2F0EF6E3494}" srcOrd="0" destOrd="0" presId="urn:microsoft.com/office/officeart/2008/layout/RadialCluster"/>
    <dgm:cxn modelId="{5979E36A-9201-47F5-82DE-0B043AB63C44}" type="presOf" srcId="{29B0492C-8437-4AEE-8F48-9370FEF9CE1A}" destId="{89BD8CB3-4D52-4EFF-820E-E7AFE37BE270}" srcOrd="0" destOrd="0" presId="urn:microsoft.com/office/officeart/2008/layout/RadialCluster"/>
    <dgm:cxn modelId="{52E0B698-4644-414A-8866-A5EDC8EEDC3C}" type="presOf" srcId="{C05D6EC7-DCC9-4AA0-BAF7-2F89D1714790}" destId="{5671388D-10B6-4BF4-BAA7-FD5E40EBE98F}" srcOrd="0" destOrd="0" presId="urn:microsoft.com/office/officeart/2008/layout/RadialCluster"/>
    <dgm:cxn modelId="{801A654F-A228-485B-9F91-0340CF3EF762}" srcId="{4BB80727-FAA6-449E-B073-A2635A15CA25}" destId="{B3848338-511D-455E-AF03-D1FCA989BC21}" srcOrd="1" destOrd="0" parTransId="{C05D6EC7-DCC9-4AA0-BAF7-2F89D1714790}" sibTransId="{DB136168-1DC1-4F15-82BF-3450E92E3D06}"/>
    <dgm:cxn modelId="{D09E7ECA-8FCB-4DD2-9E36-29469B7C1B6E}" type="presOf" srcId="{B3848338-511D-455E-AF03-D1FCA989BC21}" destId="{6D06C454-E343-41C0-ACB1-29DDDDC9805F}" srcOrd="0" destOrd="0" presId="urn:microsoft.com/office/officeart/2008/layout/RadialCluster"/>
    <dgm:cxn modelId="{1137A36B-6CE2-4C9F-AF3E-60F5BE193609}" srcId="{29B0492C-8437-4AEE-8F48-9370FEF9CE1A}" destId="{4BB80727-FAA6-449E-B073-A2635A15CA25}" srcOrd="0" destOrd="0" parTransId="{E4EC3F52-57F6-4F73-8307-AC9AC4257BFC}" sibTransId="{3DE734E3-AA70-43A6-A0C2-106E26085DF3}"/>
    <dgm:cxn modelId="{1A84A4DA-BF73-472B-8324-CC93DD66A707}" type="presOf" srcId="{8B2259F0-2D26-4F91-A41D-550A8035A379}" destId="{4163ACC0-084F-4653-AD56-1D67E9155E8A}" srcOrd="0" destOrd="0" presId="urn:microsoft.com/office/officeart/2008/layout/RadialCluster"/>
    <dgm:cxn modelId="{8D12AA93-CF6D-45F3-8CBE-25EB2EB53FC7}" type="presOf" srcId="{B568A909-5BD8-4E9A-A3F1-91D8C3955491}" destId="{0511D244-BBE6-45A1-966D-92A815F044F0}" srcOrd="0" destOrd="0" presId="urn:microsoft.com/office/officeart/2008/layout/RadialCluster"/>
    <dgm:cxn modelId="{89BF97B5-F3F8-47AA-A79E-A51188C1C8D7}" type="presParOf" srcId="{89BD8CB3-4D52-4EFF-820E-E7AFE37BE270}" destId="{446D78D7-D766-4A6F-ADA9-5F0E942A8D65}" srcOrd="0" destOrd="0" presId="urn:microsoft.com/office/officeart/2008/layout/RadialCluster"/>
    <dgm:cxn modelId="{66B218C1-90A4-416C-B57B-FD75ECF27D8A}" type="presParOf" srcId="{446D78D7-D766-4A6F-ADA9-5F0E942A8D65}" destId="{150D2AE5-8A8B-4E63-B682-B2F0EF6E3494}" srcOrd="0" destOrd="0" presId="urn:microsoft.com/office/officeart/2008/layout/RadialCluster"/>
    <dgm:cxn modelId="{2E3FAD82-1E7C-4927-A065-D09B7A1B2603}" type="presParOf" srcId="{446D78D7-D766-4A6F-ADA9-5F0E942A8D65}" destId="{B7412CA6-E34F-47CF-B3DD-520CCE2EFCDF}" srcOrd="1" destOrd="0" presId="urn:microsoft.com/office/officeart/2008/layout/RadialCluster"/>
    <dgm:cxn modelId="{1ABB877C-5B26-4DF1-9823-A13FB65BC7BB}" type="presParOf" srcId="{446D78D7-D766-4A6F-ADA9-5F0E942A8D65}" destId="{0511D244-BBE6-45A1-966D-92A815F044F0}" srcOrd="2" destOrd="0" presId="urn:microsoft.com/office/officeart/2008/layout/RadialCluster"/>
    <dgm:cxn modelId="{285B4F83-B396-4CC6-9688-D9278D67DF3E}" type="presParOf" srcId="{446D78D7-D766-4A6F-ADA9-5F0E942A8D65}" destId="{5671388D-10B6-4BF4-BAA7-FD5E40EBE98F}" srcOrd="3" destOrd="0" presId="urn:microsoft.com/office/officeart/2008/layout/RadialCluster"/>
    <dgm:cxn modelId="{85354D47-4DAE-4D24-9883-1BB8DFDC24DA}" type="presParOf" srcId="{446D78D7-D766-4A6F-ADA9-5F0E942A8D65}" destId="{6D06C454-E343-41C0-ACB1-29DDDDC9805F}" srcOrd="4" destOrd="0" presId="urn:microsoft.com/office/officeart/2008/layout/RadialCluster"/>
    <dgm:cxn modelId="{9F16AAB3-AFAE-4C63-A09A-F1651A7E0643}" type="presParOf" srcId="{446D78D7-D766-4A6F-ADA9-5F0E942A8D65}" destId="{4163ACC0-084F-4653-AD56-1D67E9155E8A}" srcOrd="5" destOrd="0" presId="urn:microsoft.com/office/officeart/2008/layout/RadialCluster"/>
    <dgm:cxn modelId="{11A9EB7F-304B-430F-B613-58FAC71720DD}" type="presParOf" srcId="{446D78D7-D766-4A6F-ADA9-5F0E942A8D65}" destId="{75C76965-7A01-4DB8-AAFB-D1686427899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56C622-76E0-4275-B2C3-1DFF270735B3}" type="doc">
      <dgm:prSet loTypeId="urn:microsoft.com/office/officeart/2005/8/layout/gear1" loCatId="relationship" qsTypeId="urn:microsoft.com/office/officeart/2005/8/quickstyle/simple1" qsCatId="simple" csTypeId="urn:microsoft.com/office/officeart/2005/8/colors/accent3_1" csCatId="accent3" phldr="1"/>
      <dgm:spPr/>
    </dgm:pt>
    <dgm:pt modelId="{5687D80E-B54A-4ADA-9127-DB81CF1576FA}">
      <dgm:prSet phldrT="[Texto]" custT="1"/>
      <dgm:spPr/>
      <dgm:t>
        <a:bodyPr/>
        <a:lstStyle/>
        <a:p>
          <a:r>
            <a:rPr lang="es-CO" sz="1200" b="0" dirty="0" smtClean="0">
              <a:latin typeface="Franklin Gothic Book" panose="020B0503020102020204" pitchFamily="34" charset="0"/>
            </a:rPr>
            <a:t>Tamaño institucional</a:t>
          </a:r>
        </a:p>
        <a:p>
          <a:r>
            <a:rPr lang="es-CO" sz="1200" b="0" dirty="0" smtClean="0">
              <a:latin typeface="Franklin Gothic Book" panose="020B0503020102020204" pitchFamily="34" charset="0"/>
            </a:rPr>
            <a:t>Cumplimiento normativo</a:t>
          </a:r>
          <a:endParaRPr lang="es-CO" sz="1200" b="0" dirty="0">
            <a:latin typeface="Franklin Gothic Book" panose="020B0503020102020204" pitchFamily="34" charset="0"/>
          </a:endParaRPr>
        </a:p>
      </dgm:t>
    </dgm:pt>
    <dgm:pt modelId="{E53DB29C-0E11-4DF2-84A5-4A12BC520FDB}" type="parTrans" cxnId="{22FBDF7D-E052-41FE-B773-A8A9063016E8}">
      <dgm:prSet/>
      <dgm:spPr/>
      <dgm:t>
        <a:bodyPr/>
        <a:lstStyle/>
        <a:p>
          <a:endParaRPr lang="es-CO" sz="1200" b="0">
            <a:latin typeface="Franklin Gothic Book" panose="020B0503020102020204" pitchFamily="34" charset="0"/>
          </a:endParaRPr>
        </a:p>
      </dgm:t>
    </dgm:pt>
    <dgm:pt modelId="{1C0F78D0-99E5-4227-8CB2-2B1402278662}" type="sibTrans" cxnId="{22FBDF7D-E052-41FE-B773-A8A9063016E8}">
      <dgm:prSet/>
      <dgm:spPr/>
      <dgm:t>
        <a:bodyPr/>
        <a:lstStyle/>
        <a:p>
          <a:endParaRPr lang="es-CO" sz="1200" b="0">
            <a:latin typeface="Franklin Gothic Book" panose="020B0503020102020204" pitchFamily="34" charset="0"/>
          </a:endParaRPr>
        </a:p>
      </dgm:t>
    </dgm:pt>
    <dgm:pt modelId="{2B41AAD8-F5C8-456A-AA0C-086B00F12562}">
      <dgm:prSet phldrT="[Texto]" custT="1"/>
      <dgm:spPr/>
      <dgm:t>
        <a:bodyPr/>
        <a:lstStyle/>
        <a:p>
          <a:r>
            <a:rPr lang="es-CO" sz="1200" b="0" dirty="0" smtClean="0">
              <a:latin typeface="Franklin Gothic Book" panose="020B0503020102020204" pitchFamily="34" charset="0"/>
            </a:rPr>
            <a:t>N° personas </a:t>
          </a:r>
          <a:endParaRPr lang="es-CO" sz="1200" b="0" dirty="0">
            <a:latin typeface="Franklin Gothic Book" panose="020B0503020102020204" pitchFamily="34" charset="0"/>
          </a:endParaRPr>
        </a:p>
      </dgm:t>
    </dgm:pt>
    <dgm:pt modelId="{942A26D2-66ED-4708-AC75-8DBE210EA6AE}" type="parTrans" cxnId="{533EEB45-CEA6-4B6C-A1CB-5CF0FFEDD9BD}">
      <dgm:prSet/>
      <dgm:spPr/>
      <dgm:t>
        <a:bodyPr/>
        <a:lstStyle/>
        <a:p>
          <a:endParaRPr lang="es-CO" sz="1200" b="0">
            <a:latin typeface="Franklin Gothic Book" panose="020B0503020102020204" pitchFamily="34" charset="0"/>
          </a:endParaRPr>
        </a:p>
      </dgm:t>
    </dgm:pt>
    <dgm:pt modelId="{0CE236CE-FBC8-4394-B214-4D351C5D44AC}" type="sibTrans" cxnId="{533EEB45-CEA6-4B6C-A1CB-5CF0FFEDD9BD}">
      <dgm:prSet/>
      <dgm:spPr/>
      <dgm:t>
        <a:bodyPr/>
        <a:lstStyle/>
        <a:p>
          <a:endParaRPr lang="es-CO" sz="1200" b="0">
            <a:latin typeface="Franklin Gothic Book" panose="020B0503020102020204" pitchFamily="34" charset="0"/>
          </a:endParaRPr>
        </a:p>
      </dgm:t>
    </dgm:pt>
    <dgm:pt modelId="{2580F2FF-CDA6-4502-828C-327C1126E25A}">
      <dgm:prSet phldrT="[Texto]" custT="1"/>
      <dgm:spPr/>
      <dgm:t>
        <a:bodyPr/>
        <a:lstStyle/>
        <a:p>
          <a:r>
            <a:rPr lang="es-CO" sz="1200" b="0" dirty="0" smtClean="0">
              <a:latin typeface="Franklin Gothic Book" panose="020B0503020102020204" pitchFamily="34" charset="0"/>
            </a:rPr>
            <a:t>Sistema Único de Acreditación</a:t>
          </a:r>
          <a:endParaRPr lang="es-CO" sz="1200" b="0" dirty="0">
            <a:latin typeface="Franklin Gothic Book" panose="020B0503020102020204" pitchFamily="34" charset="0"/>
          </a:endParaRPr>
        </a:p>
      </dgm:t>
    </dgm:pt>
    <dgm:pt modelId="{B4216775-9D3A-4C27-9629-EFBAEB6684A7}" type="parTrans" cxnId="{1CC1B254-B851-42CA-B398-77E9173C41EF}">
      <dgm:prSet/>
      <dgm:spPr/>
      <dgm:t>
        <a:bodyPr/>
        <a:lstStyle/>
        <a:p>
          <a:endParaRPr lang="es-CO" sz="1200" b="0">
            <a:latin typeface="Franklin Gothic Book" panose="020B0503020102020204" pitchFamily="34" charset="0"/>
          </a:endParaRPr>
        </a:p>
      </dgm:t>
    </dgm:pt>
    <dgm:pt modelId="{50501E1F-4F4C-4FD7-A2D7-4C3CB8B157F5}" type="sibTrans" cxnId="{1CC1B254-B851-42CA-B398-77E9173C41EF}">
      <dgm:prSet/>
      <dgm:spPr/>
      <dgm:t>
        <a:bodyPr/>
        <a:lstStyle/>
        <a:p>
          <a:endParaRPr lang="es-CO" sz="1200" b="0">
            <a:latin typeface="Franklin Gothic Book" panose="020B0503020102020204" pitchFamily="34" charset="0"/>
          </a:endParaRPr>
        </a:p>
      </dgm:t>
    </dgm:pt>
    <dgm:pt modelId="{1A348642-FBE1-4EA2-94A3-A722240D4D40}" type="pres">
      <dgm:prSet presAssocID="{F856C622-76E0-4275-B2C3-1DFF270735B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2F1F828-0891-4AE1-8C51-D3F96DD284B3}" type="pres">
      <dgm:prSet presAssocID="{5687D80E-B54A-4ADA-9127-DB81CF1576F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C55F254-4445-467A-B917-8179F068D1FF}" type="pres">
      <dgm:prSet presAssocID="{5687D80E-B54A-4ADA-9127-DB81CF1576FA}" presName="gear1srcNode" presStyleLbl="node1" presStyleIdx="0" presStyleCnt="3"/>
      <dgm:spPr/>
      <dgm:t>
        <a:bodyPr/>
        <a:lstStyle/>
        <a:p>
          <a:endParaRPr lang="es-CO"/>
        </a:p>
      </dgm:t>
    </dgm:pt>
    <dgm:pt modelId="{C9E6A3D7-BF01-4058-8E2B-3B2965DDFA61}" type="pres">
      <dgm:prSet presAssocID="{5687D80E-B54A-4ADA-9127-DB81CF1576FA}" presName="gear1dstNode" presStyleLbl="node1" presStyleIdx="0" presStyleCnt="3"/>
      <dgm:spPr/>
      <dgm:t>
        <a:bodyPr/>
        <a:lstStyle/>
        <a:p>
          <a:endParaRPr lang="es-CO"/>
        </a:p>
      </dgm:t>
    </dgm:pt>
    <dgm:pt modelId="{E8B8AB3B-DCBE-4FA8-8A0D-0B654D27003B}" type="pres">
      <dgm:prSet presAssocID="{2B41AAD8-F5C8-456A-AA0C-086B00F1256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E479ABD-159B-4F9A-8F93-EBB1FB4D8E93}" type="pres">
      <dgm:prSet presAssocID="{2B41AAD8-F5C8-456A-AA0C-086B00F12562}" presName="gear2srcNode" presStyleLbl="node1" presStyleIdx="1" presStyleCnt="3"/>
      <dgm:spPr/>
      <dgm:t>
        <a:bodyPr/>
        <a:lstStyle/>
        <a:p>
          <a:endParaRPr lang="es-CO"/>
        </a:p>
      </dgm:t>
    </dgm:pt>
    <dgm:pt modelId="{A98FA1C9-08F2-48B5-B4D3-99F5EEB6B89C}" type="pres">
      <dgm:prSet presAssocID="{2B41AAD8-F5C8-456A-AA0C-086B00F12562}" presName="gear2dstNode" presStyleLbl="node1" presStyleIdx="1" presStyleCnt="3"/>
      <dgm:spPr/>
      <dgm:t>
        <a:bodyPr/>
        <a:lstStyle/>
        <a:p>
          <a:endParaRPr lang="es-CO"/>
        </a:p>
      </dgm:t>
    </dgm:pt>
    <dgm:pt modelId="{B1D1E345-C67C-4A47-B22C-D7B4D1AD4508}" type="pres">
      <dgm:prSet presAssocID="{2580F2FF-CDA6-4502-828C-327C1126E25A}" presName="gear3" presStyleLbl="node1" presStyleIdx="2" presStyleCnt="3"/>
      <dgm:spPr/>
      <dgm:t>
        <a:bodyPr/>
        <a:lstStyle/>
        <a:p>
          <a:endParaRPr lang="es-CO"/>
        </a:p>
      </dgm:t>
    </dgm:pt>
    <dgm:pt modelId="{3C77A048-D62A-4290-B27B-029F14D6A844}" type="pres">
      <dgm:prSet presAssocID="{2580F2FF-CDA6-4502-828C-327C1126E25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F39A997-A534-474D-BD68-355BC5CE15AF}" type="pres">
      <dgm:prSet presAssocID="{2580F2FF-CDA6-4502-828C-327C1126E25A}" presName="gear3srcNode" presStyleLbl="node1" presStyleIdx="2" presStyleCnt="3"/>
      <dgm:spPr/>
      <dgm:t>
        <a:bodyPr/>
        <a:lstStyle/>
        <a:p>
          <a:endParaRPr lang="es-CO"/>
        </a:p>
      </dgm:t>
    </dgm:pt>
    <dgm:pt modelId="{FD636076-0EAD-4966-8B19-0D92156B0068}" type="pres">
      <dgm:prSet presAssocID="{2580F2FF-CDA6-4502-828C-327C1126E25A}" presName="gear3dstNode" presStyleLbl="node1" presStyleIdx="2" presStyleCnt="3"/>
      <dgm:spPr/>
      <dgm:t>
        <a:bodyPr/>
        <a:lstStyle/>
        <a:p>
          <a:endParaRPr lang="es-CO"/>
        </a:p>
      </dgm:t>
    </dgm:pt>
    <dgm:pt modelId="{4493D5C2-FB53-4878-AF57-3A7C5DC3B574}" type="pres">
      <dgm:prSet presAssocID="{1C0F78D0-99E5-4227-8CB2-2B1402278662}" presName="connector1" presStyleLbl="sibTrans2D1" presStyleIdx="0" presStyleCnt="3"/>
      <dgm:spPr/>
      <dgm:t>
        <a:bodyPr/>
        <a:lstStyle/>
        <a:p>
          <a:endParaRPr lang="es-CO"/>
        </a:p>
      </dgm:t>
    </dgm:pt>
    <dgm:pt modelId="{8CBA65E8-33CD-4938-8039-B0396979B2B2}" type="pres">
      <dgm:prSet presAssocID="{0CE236CE-FBC8-4394-B214-4D351C5D44AC}" presName="connector2" presStyleLbl="sibTrans2D1" presStyleIdx="1" presStyleCnt="3"/>
      <dgm:spPr/>
      <dgm:t>
        <a:bodyPr/>
        <a:lstStyle/>
        <a:p>
          <a:endParaRPr lang="es-CO"/>
        </a:p>
      </dgm:t>
    </dgm:pt>
    <dgm:pt modelId="{1DB710F3-717E-4993-AF8A-7088154BD33C}" type="pres">
      <dgm:prSet presAssocID="{50501E1F-4F4C-4FD7-A2D7-4C3CB8B157F5}" presName="connector3" presStyleLbl="sibTrans2D1" presStyleIdx="2" presStyleCnt="3"/>
      <dgm:spPr/>
      <dgm:t>
        <a:bodyPr/>
        <a:lstStyle/>
        <a:p>
          <a:endParaRPr lang="es-CO"/>
        </a:p>
      </dgm:t>
    </dgm:pt>
  </dgm:ptLst>
  <dgm:cxnLst>
    <dgm:cxn modelId="{79FDC302-93C6-403E-A16C-1E00890962AC}" type="presOf" srcId="{2B41AAD8-F5C8-456A-AA0C-086B00F12562}" destId="{A98FA1C9-08F2-48B5-B4D3-99F5EEB6B89C}" srcOrd="2" destOrd="0" presId="urn:microsoft.com/office/officeart/2005/8/layout/gear1"/>
    <dgm:cxn modelId="{533EEB45-CEA6-4B6C-A1CB-5CF0FFEDD9BD}" srcId="{F856C622-76E0-4275-B2C3-1DFF270735B3}" destId="{2B41AAD8-F5C8-456A-AA0C-086B00F12562}" srcOrd="1" destOrd="0" parTransId="{942A26D2-66ED-4708-AC75-8DBE210EA6AE}" sibTransId="{0CE236CE-FBC8-4394-B214-4D351C5D44AC}"/>
    <dgm:cxn modelId="{584ADA46-5044-45F6-B12D-4B4A58742F0D}" type="presOf" srcId="{5687D80E-B54A-4ADA-9127-DB81CF1576FA}" destId="{EC55F254-4445-467A-B917-8179F068D1FF}" srcOrd="1" destOrd="0" presId="urn:microsoft.com/office/officeart/2005/8/layout/gear1"/>
    <dgm:cxn modelId="{E6E31FB3-E2CD-4965-8E2D-FEF100565ED4}" type="presOf" srcId="{2580F2FF-CDA6-4502-828C-327C1126E25A}" destId="{FD636076-0EAD-4966-8B19-0D92156B0068}" srcOrd="3" destOrd="0" presId="urn:microsoft.com/office/officeart/2005/8/layout/gear1"/>
    <dgm:cxn modelId="{C3CDBE06-88E0-430C-B26B-800DA5C4A232}" type="presOf" srcId="{2580F2FF-CDA6-4502-828C-327C1126E25A}" destId="{3C77A048-D62A-4290-B27B-029F14D6A844}" srcOrd="1" destOrd="0" presId="urn:microsoft.com/office/officeart/2005/8/layout/gear1"/>
    <dgm:cxn modelId="{6A7D5258-77C8-4852-AFCA-8B08515BE55C}" type="presOf" srcId="{50501E1F-4F4C-4FD7-A2D7-4C3CB8B157F5}" destId="{1DB710F3-717E-4993-AF8A-7088154BD33C}" srcOrd="0" destOrd="0" presId="urn:microsoft.com/office/officeart/2005/8/layout/gear1"/>
    <dgm:cxn modelId="{F370726C-B57C-4252-B397-F283D0663C2F}" type="presOf" srcId="{5687D80E-B54A-4ADA-9127-DB81CF1576FA}" destId="{C9E6A3D7-BF01-4058-8E2B-3B2965DDFA61}" srcOrd="2" destOrd="0" presId="urn:microsoft.com/office/officeart/2005/8/layout/gear1"/>
    <dgm:cxn modelId="{1CC1B254-B851-42CA-B398-77E9173C41EF}" srcId="{F856C622-76E0-4275-B2C3-1DFF270735B3}" destId="{2580F2FF-CDA6-4502-828C-327C1126E25A}" srcOrd="2" destOrd="0" parTransId="{B4216775-9D3A-4C27-9629-EFBAEB6684A7}" sibTransId="{50501E1F-4F4C-4FD7-A2D7-4C3CB8B157F5}"/>
    <dgm:cxn modelId="{F5C5ED9F-32DB-4ECE-B364-B866B450C860}" type="presOf" srcId="{2580F2FF-CDA6-4502-828C-327C1126E25A}" destId="{5F39A997-A534-474D-BD68-355BC5CE15AF}" srcOrd="2" destOrd="0" presId="urn:microsoft.com/office/officeart/2005/8/layout/gear1"/>
    <dgm:cxn modelId="{5E29F9F5-7DA2-4831-AA20-1AA603EEA0EF}" type="presOf" srcId="{2580F2FF-CDA6-4502-828C-327C1126E25A}" destId="{B1D1E345-C67C-4A47-B22C-D7B4D1AD4508}" srcOrd="0" destOrd="0" presId="urn:microsoft.com/office/officeart/2005/8/layout/gear1"/>
    <dgm:cxn modelId="{2CC6AF67-AFF5-4172-A381-284BC1A5372B}" type="presOf" srcId="{F856C622-76E0-4275-B2C3-1DFF270735B3}" destId="{1A348642-FBE1-4EA2-94A3-A722240D4D40}" srcOrd="0" destOrd="0" presId="urn:microsoft.com/office/officeart/2005/8/layout/gear1"/>
    <dgm:cxn modelId="{692630CB-F58E-4403-A4D2-5DB889739FF6}" type="presOf" srcId="{1C0F78D0-99E5-4227-8CB2-2B1402278662}" destId="{4493D5C2-FB53-4878-AF57-3A7C5DC3B574}" srcOrd="0" destOrd="0" presId="urn:microsoft.com/office/officeart/2005/8/layout/gear1"/>
    <dgm:cxn modelId="{22FBDF7D-E052-41FE-B773-A8A9063016E8}" srcId="{F856C622-76E0-4275-B2C3-1DFF270735B3}" destId="{5687D80E-B54A-4ADA-9127-DB81CF1576FA}" srcOrd="0" destOrd="0" parTransId="{E53DB29C-0E11-4DF2-84A5-4A12BC520FDB}" sibTransId="{1C0F78D0-99E5-4227-8CB2-2B1402278662}"/>
    <dgm:cxn modelId="{41C5E707-231F-4282-AC1F-9E97865C230D}" type="presOf" srcId="{2B41AAD8-F5C8-456A-AA0C-086B00F12562}" destId="{E8B8AB3B-DCBE-4FA8-8A0D-0B654D27003B}" srcOrd="0" destOrd="0" presId="urn:microsoft.com/office/officeart/2005/8/layout/gear1"/>
    <dgm:cxn modelId="{72040F08-5360-4EE9-8377-DC3F72CA017A}" type="presOf" srcId="{2B41AAD8-F5C8-456A-AA0C-086B00F12562}" destId="{1E479ABD-159B-4F9A-8F93-EBB1FB4D8E93}" srcOrd="1" destOrd="0" presId="urn:microsoft.com/office/officeart/2005/8/layout/gear1"/>
    <dgm:cxn modelId="{B821BECA-2512-4513-AE69-49B820F70489}" type="presOf" srcId="{5687D80E-B54A-4ADA-9127-DB81CF1576FA}" destId="{C2F1F828-0891-4AE1-8C51-D3F96DD284B3}" srcOrd="0" destOrd="0" presId="urn:microsoft.com/office/officeart/2005/8/layout/gear1"/>
    <dgm:cxn modelId="{6A7B5E90-55B5-4A10-B6FC-EAF5D480DEBA}" type="presOf" srcId="{0CE236CE-FBC8-4394-B214-4D351C5D44AC}" destId="{8CBA65E8-33CD-4938-8039-B0396979B2B2}" srcOrd="0" destOrd="0" presId="urn:microsoft.com/office/officeart/2005/8/layout/gear1"/>
    <dgm:cxn modelId="{341A324E-4935-4B53-AC71-2611699357D3}" type="presParOf" srcId="{1A348642-FBE1-4EA2-94A3-A722240D4D40}" destId="{C2F1F828-0891-4AE1-8C51-D3F96DD284B3}" srcOrd="0" destOrd="0" presId="urn:microsoft.com/office/officeart/2005/8/layout/gear1"/>
    <dgm:cxn modelId="{6F7D1763-2CD4-4478-9FDF-DE58EA92FFA0}" type="presParOf" srcId="{1A348642-FBE1-4EA2-94A3-A722240D4D40}" destId="{EC55F254-4445-467A-B917-8179F068D1FF}" srcOrd="1" destOrd="0" presId="urn:microsoft.com/office/officeart/2005/8/layout/gear1"/>
    <dgm:cxn modelId="{963A6080-D0F8-4B25-9EC0-5D1A5C638E32}" type="presParOf" srcId="{1A348642-FBE1-4EA2-94A3-A722240D4D40}" destId="{C9E6A3D7-BF01-4058-8E2B-3B2965DDFA61}" srcOrd="2" destOrd="0" presId="urn:microsoft.com/office/officeart/2005/8/layout/gear1"/>
    <dgm:cxn modelId="{60CBF342-F986-45C7-A434-D6B209668E99}" type="presParOf" srcId="{1A348642-FBE1-4EA2-94A3-A722240D4D40}" destId="{E8B8AB3B-DCBE-4FA8-8A0D-0B654D27003B}" srcOrd="3" destOrd="0" presId="urn:microsoft.com/office/officeart/2005/8/layout/gear1"/>
    <dgm:cxn modelId="{5D85BD56-FA39-4E69-9AD8-368578DF7BA7}" type="presParOf" srcId="{1A348642-FBE1-4EA2-94A3-A722240D4D40}" destId="{1E479ABD-159B-4F9A-8F93-EBB1FB4D8E93}" srcOrd="4" destOrd="0" presId="urn:microsoft.com/office/officeart/2005/8/layout/gear1"/>
    <dgm:cxn modelId="{F4122D19-5498-4037-85EC-69913A4CBEC7}" type="presParOf" srcId="{1A348642-FBE1-4EA2-94A3-A722240D4D40}" destId="{A98FA1C9-08F2-48B5-B4D3-99F5EEB6B89C}" srcOrd="5" destOrd="0" presId="urn:microsoft.com/office/officeart/2005/8/layout/gear1"/>
    <dgm:cxn modelId="{3A71F0D4-60B0-471A-8B2F-91D15516B671}" type="presParOf" srcId="{1A348642-FBE1-4EA2-94A3-A722240D4D40}" destId="{B1D1E345-C67C-4A47-B22C-D7B4D1AD4508}" srcOrd="6" destOrd="0" presId="urn:microsoft.com/office/officeart/2005/8/layout/gear1"/>
    <dgm:cxn modelId="{66F1D107-0DED-42ED-B414-4C5A1E76FE27}" type="presParOf" srcId="{1A348642-FBE1-4EA2-94A3-A722240D4D40}" destId="{3C77A048-D62A-4290-B27B-029F14D6A844}" srcOrd="7" destOrd="0" presId="urn:microsoft.com/office/officeart/2005/8/layout/gear1"/>
    <dgm:cxn modelId="{C418B34E-EE4D-416C-8867-1D51C2A666E0}" type="presParOf" srcId="{1A348642-FBE1-4EA2-94A3-A722240D4D40}" destId="{5F39A997-A534-474D-BD68-355BC5CE15AF}" srcOrd="8" destOrd="0" presId="urn:microsoft.com/office/officeart/2005/8/layout/gear1"/>
    <dgm:cxn modelId="{F927D684-A989-4912-8F6C-ED99A9C238C5}" type="presParOf" srcId="{1A348642-FBE1-4EA2-94A3-A722240D4D40}" destId="{FD636076-0EAD-4966-8B19-0D92156B0068}" srcOrd="9" destOrd="0" presId="urn:microsoft.com/office/officeart/2005/8/layout/gear1"/>
    <dgm:cxn modelId="{12B65DE8-CAE7-4FDD-81F7-D5FEE8F4A7E0}" type="presParOf" srcId="{1A348642-FBE1-4EA2-94A3-A722240D4D40}" destId="{4493D5C2-FB53-4878-AF57-3A7C5DC3B574}" srcOrd="10" destOrd="0" presId="urn:microsoft.com/office/officeart/2005/8/layout/gear1"/>
    <dgm:cxn modelId="{60B51399-E2CA-4103-9F50-7B9C07E4439F}" type="presParOf" srcId="{1A348642-FBE1-4EA2-94A3-A722240D4D40}" destId="{8CBA65E8-33CD-4938-8039-B0396979B2B2}" srcOrd="11" destOrd="0" presId="urn:microsoft.com/office/officeart/2005/8/layout/gear1"/>
    <dgm:cxn modelId="{D3DC30A1-3A7D-457D-BDB3-2923330EB25E}" type="presParOf" srcId="{1A348642-FBE1-4EA2-94A3-A722240D4D40}" destId="{1DB710F3-717E-4993-AF8A-7088154BD33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3C7449-82BA-45D1-ACD6-E90A1FAD776E}" type="doc">
      <dgm:prSet loTypeId="urn:microsoft.com/office/officeart/2005/8/layout/cycle8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5908B5E-1880-4EF9-854D-34D50DC7E13D}">
      <dgm:prSet phldrT="[Texto]"/>
      <dgm:spPr/>
      <dgm:t>
        <a:bodyPr/>
        <a:lstStyle/>
        <a:p>
          <a:r>
            <a:rPr lang="es-CO" b="0" dirty="0" smtClean="0"/>
            <a:t>NOMBRE DE LA ESTRATEGIA: ESCUELAS DE FORMACION</a:t>
          </a:r>
        </a:p>
        <a:p>
          <a:r>
            <a:rPr lang="es-CO" b="0" dirty="0" smtClean="0"/>
            <a:t>1. Escuela de la Filosofía Institucional</a:t>
          </a:r>
        </a:p>
        <a:p>
          <a:r>
            <a:rPr lang="es-CO" b="0" dirty="0" smtClean="0"/>
            <a:t>2. Escuela del  Saber Tecnico</a:t>
          </a:r>
        </a:p>
        <a:p>
          <a:r>
            <a:rPr lang="es-CO" b="0" dirty="0" smtClean="0"/>
            <a:t>3. Escuela del Saber Ser</a:t>
          </a:r>
          <a:endParaRPr lang="es-CO" b="0" dirty="0"/>
        </a:p>
      </dgm:t>
    </dgm:pt>
    <dgm:pt modelId="{5EC22F29-71E1-4628-8A8A-F7E58ED03087}" type="parTrans" cxnId="{A0DA0A02-1A9D-495B-BA53-EE9A20A2F806}">
      <dgm:prSet/>
      <dgm:spPr/>
      <dgm:t>
        <a:bodyPr/>
        <a:lstStyle/>
        <a:p>
          <a:endParaRPr lang="es-CO"/>
        </a:p>
      </dgm:t>
    </dgm:pt>
    <dgm:pt modelId="{94F12318-A4A9-4146-9CBE-0C122CBB4685}" type="sibTrans" cxnId="{A0DA0A02-1A9D-495B-BA53-EE9A20A2F806}">
      <dgm:prSet/>
      <dgm:spPr/>
      <dgm:t>
        <a:bodyPr/>
        <a:lstStyle/>
        <a:p>
          <a:endParaRPr lang="es-CO"/>
        </a:p>
      </dgm:t>
    </dgm:pt>
    <dgm:pt modelId="{CEE8881F-FE09-433B-B162-FFFA9B9AFE2B}" type="pres">
      <dgm:prSet presAssocID="{9B3C7449-82BA-45D1-ACD6-E90A1FAD776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8A7BD88-07F2-4391-83CB-56A2DD97E3EA}" type="pres">
      <dgm:prSet presAssocID="{9B3C7449-82BA-45D1-ACD6-E90A1FAD776E}" presName="wedge1" presStyleLbl="node1" presStyleIdx="0" presStyleCnt="1"/>
      <dgm:spPr/>
      <dgm:t>
        <a:bodyPr/>
        <a:lstStyle/>
        <a:p>
          <a:endParaRPr lang="es-CO"/>
        </a:p>
      </dgm:t>
    </dgm:pt>
    <dgm:pt modelId="{24819293-5E51-43E4-B202-A5FC8B46A986}" type="pres">
      <dgm:prSet presAssocID="{9B3C7449-82BA-45D1-ACD6-E90A1FAD776E}" presName="dummy1a" presStyleCnt="0"/>
      <dgm:spPr/>
    </dgm:pt>
    <dgm:pt modelId="{933CCA13-B415-4986-B340-60E1537775FF}" type="pres">
      <dgm:prSet presAssocID="{9B3C7449-82BA-45D1-ACD6-E90A1FAD776E}" presName="dummy1b" presStyleCnt="0"/>
      <dgm:spPr/>
    </dgm:pt>
    <dgm:pt modelId="{4390CC34-12DF-40E6-A4F0-D4822AA9A3D8}" type="pres">
      <dgm:prSet presAssocID="{9B3C7449-82BA-45D1-ACD6-E90A1FAD776E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EE986EC-15AE-4114-8CF1-9C92DE947F2C}" type="pres">
      <dgm:prSet presAssocID="{94F12318-A4A9-4146-9CBE-0C122CBB4685}" presName="arrowWedge1single" presStyleLbl="fgSibTrans2D1" presStyleIdx="0" presStyleCnt="1"/>
      <dgm:spPr/>
    </dgm:pt>
  </dgm:ptLst>
  <dgm:cxnLst>
    <dgm:cxn modelId="{65B39B92-5C5A-40E0-BB29-89B9E78D0209}" type="presOf" srcId="{9B3C7449-82BA-45D1-ACD6-E90A1FAD776E}" destId="{CEE8881F-FE09-433B-B162-FFFA9B9AFE2B}" srcOrd="0" destOrd="0" presId="urn:microsoft.com/office/officeart/2005/8/layout/cycle8"/>
    <dgm:cxn modelId="{25A90F62-5D92-4D6D-8FE4-1ADCBB17A10C}" type="presOf" srcId="{F5908B5E-1880-4EF9-854D-34D50DC7E13D}" destId="{4390CC34-12DF-40E6-A4F0-D4822AA9A3D8}" srcOrd="1" destOrd="0" presId="urn:microsoft.com/office/officeart/2005/8/layout/cycle8"/>
    <dgm:cxn modelId="{A0DA0A02-1A9D-495B-BA53-EE9A20A2F806}" srcId="{9B3C7449-82BA-45D1-ACD6-E90A1FAD776E}" destId="{F5908B5E-1880-4EF9-854D-34D50DC7E13D}" srcOrd="0" destOrd="0" parTransId="{5EC22F29-71E1-4628-8A8A-F7E58ED03087}" sibTransId="{94F12318-A4A9-4146-9CBE-0C122CBB4685}"/>
    <dgm:cxn modelId="{6D960ECE-F189-4950-8F46-4033947276E3}" type="presOf" srcId="{F5908B5E-1880-4EF9-854D-34D50DC7E13D}" destId="{E8A7BD88-07F2-4391-83CB-56A2DD97E3EA}" srcOrd="0" destOrd="0" presId="urn:microsoft.com/office/officeart/2005/8/layout/cycle8"/>
    <dgm:cxn modelId="{F2EC530F-A19C-46F8-8B53-34F2AAB12A5E}" type="presParOf" srcId="{CEE8881F-FE09-433B-B162-FFFA9B9AFE2B}" destId="{E8A7BD88-07F2-4391-83CB-56A2DD97E3EA}" srcOrd="0" destOrd="0" presId="urn:microsoft.com/office/officeart/2005/8/layout/cycle8"/>
    <dgm:cxn modelId="{A97B8EF6-1777-400D-AEE5-27C5ECC12BCB}" type="presParOf" srcId="{CEE8881F-FE09-433B-B162-FFFA9B9AFE2B}" destId="{24819293-5E51-43E4-B202-A5FC8B46A986}" srcOrd="1" destOrd="0" presId="urn:microsoft.com/office/officeart/2005/8/layout/cycle8"/>
    <dgm:cxn modelId="{2D5215FB-8CDC-42C1-9F22-E3EB5110CEA2}" type="presParOf" srcId="{CEE8881F-FE09-433B-B162-FFFA9B9AFE2B}" destId="{933CCA13-B415-4986-B340-60E1537775FF}" srcOrd="2" destOrd="0" presId="urn:microsoft.com/office/officeart/2005/8/layout/cycle8"/>
    <dgm:cxn modelId="{18086A41-A2D0-4138-A921-B86597E84852}" type="presParOf" srcId="{CEE8881F-FE09-433B-B162-FFFA9B9AFE2B}" destId="{4390CC34-12DF-40E6-A4F0-D4822AA9A3D8}" srcOrd="3" destOrd="0" presId="urn:microsoft.com/office/officeart/2005/8/layout/cycle8"/>
    <dgm:cxn modelId="{E001C2D6-C21D-42C0-B77F-6BDAB8FE980A}" type="presParOf" srcId="{CEE8881F-FE09-433B-B162-FFFA9B9AFE2B}" destId="{8EE986EC-15AE-4114-8CF1-9C92DE947F2C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0.55088</cdr:x>
      <cdr:y>0.38492</cdr:y>
    </cdr:from>
    <cdr:to>
      <cdr:x>0.65044</cdr:x>
      <cdr:y>0.44052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614057" y="1607684"/>
          <a:ext cx="653143" cy="232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CO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41404-00CC-4289-B0BD-CBAA5D065313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87866-7948-4548-BF78-D59CA5D878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0817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70194-799A-446C-A654-318CCDC4F9B6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E3B83-94ED-49C6-B755-0A8C69DE623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4576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Para garantizar la</a:t>
            </a:r>
            <a:r>
              <a:rPr lang="es-CO" baseline="0" dirty="0" smtClean="0"/>
              <a:t> c</a:t>
            </a:r>
            <a:r>
              <a:rPr lang="es-CO" dirty="0" smtClean="0"/>
              <a:t>alidad</a:t>
            </a:r>
            <a:r>
              <a:rPr lang="es-CO" baseline="0" dirty="0" smtClean="0"/>
              <a:t>  en la atención de nuestros usuarios en nuestra población tenemos identificados dos grandes grupos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3B83-94ED-49C6-B755-0A8C69DE6234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233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Los procesos operaron en el</a:t>
            </a:r>
            <a:r>
              <a:rPr lang="es-CO" baseline="0" dirty="0" smtClean="0"/>
              <a:t> marco de la nueva realidad bajo el modelo de teleconsulta  </a:t>
            </a:r>
            <a:r>
              <a:rPr lang="es-CO" dirty="0" smtClean="0"/>
              <a:t>se refiere a las interacciones que ocurren entre un médico y un paciente con el fin de proporcionar asesoramiento diagnóstico o terapéutico a través de medios electrónico, atención  domiciliarias</a:t>
            </a:r>
            <a:r>
              <a:rPr lang="es-CO" baseline="0" dirty="0" smtClean="0"/>
              <a:t> </a:t>
            </a:r>
            <a:r>
              <a:rPr lang="es-C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activando los protocolos de atención de acuerdo al cuadro clínico.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3B83-94ED-49C6-B755-0A8C69DE6234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3170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3B83-94ED-49C6-B755-0A8C69DE6234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972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3B83-94ED-49C6-B755-0A8C69DE6234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902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E3B83-94ED-49C6-B755-0A8C69DE6234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73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pic>
        <p:nvPicPr>
          <p:cNvPr id="1028" name="Imagen 3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75135"/>
            <a:ext cx="590550" cy="56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991728" y="62856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CO" sz="1100" smtClean="0">
                <a:effectLst/>
              </a:defRPr>
            </a:lvl1pPr>
          </a:lstStyle>
          <a:p>
            <a:endParaRPr lang="es-CO" dirty="0" smtClean="0"/>
          </a:p>
          <a:p>
            <a:r>
              <a:rPr lang="es-CO" dirty="0" smtClean="0"/>
              <a:t>320 - 5701391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0044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EE384-D0FC-4A5B-A776-B9EBC520F32E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FC804-65A9-454D-BCB7-BFEB92252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332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EE384-D0FC-4A5B-A776-B9EBC520F32E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FC804-65A9-454D-BCB7-BFEB92252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072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EE384-D0FC-4A5B-A776-B9EBC520F32E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FC804-65A9-454D-BCB7-BFEB92252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3912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EE384-D0FC-4A5B-A776-B9EBC520F32E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863930" y="6339647"/>
            <a:ext cx="3994609" cy="365125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FC804-65A9-454D-BCB7-BFEB92252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3077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EE384-D0FC-4A5B-A776-B9EBC520F32E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FC804-65A9-454D-BCB7-BFEB92252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043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EE384-D0FC-4A5B-A776-B9EBC520F32E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FC804-65A9-454D-BCB7-BFEB92252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82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EE384-D0FC-4A5B-A776-B9EBC520F32E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FC804-65A9-454D-BCB7-BFEB92252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28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EE384-D0FC-4A5B-A776-B9EBC520F32E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FC804-65A9-454D-BCB7-BFEB92252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9302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EE384-D0FC-4A5B-A776-B9EBC520F32E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FC804-65A9-454D-BCB7-BFEB92252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938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EE384-D0FC-4A5B-A776-B9EBC520F32E}" type="datetimeFigureOut">
              <a:rPr lang="es-CO" smtClean="0"/>
              <a:t>25/05/2021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FC804-65A9-454D-BCB7-BFEB92252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547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mailto:gerencia@hospitalmontelibano.gov.co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3101009" y="-1"/>
            <a:ext cx="9090991" cy="1281115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991728" y="62856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CO" sz="1100" smtClean="0">
                <a:effectLst/>
              </a:defRPr>
            </a:lvl1pPr>
          </a:lstStyle>
          <a:p>
            <a:endParaRPr lang="es-CO" dirty="0" smtClean="0"/>
          </a:p>
          <a:p>
            <a:r>
              <a:rPr lang="es-CO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320 - 5701391</a:t>
            </a:r>
            <a:endParaRPr lang="es-C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C:\Users\Usuario\Desktop\Logo NUEVO_Hlm.png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0" y="37891"/>
            <a:ext cx="3233165" cy="17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24 Cuadro de texto"/>
          <p:cNvSpPr txBox="1"/>
          <p:nvPr userDrawn="1"/>
        </p:nvSpPr>
        <p:spPr>
          <a:xfrm>
            <a:off x="117158" y="6209058"/>
            <a:ext cx="3733800" cy="708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s-CO" sz="1100" i="0" u="none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r>
              <a:rPr lang="es-CO" sz="1000" i="0" u="none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gerencia@hospital</a:t>
            </a:r>
            <a:r>
              <a:rPr lang="es-CO" sz="1000" i="0" u="none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montelibano.gov.co</a:t>
            </a:r>
            <a:endParaRPr lang="es-CO" sz="1000" i="0" u="none" baseline="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1000"/>
              </a:spcAft>
            </a:pPr>
            <a:r>
              <a:rPr lang="es-CO" sz="1000" i="0" u="none" baseline="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es-AR" sz="1000" i="0" u="none" kern="1200" dirty="0" smtClean="0">
                <a:solidFill>
                  <a:schemeClr val="dk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esehospitallocaldemontelibano@hotmail.com</a:t>
            </a:r>
            <a:endParaRPr lang="es-CO" sz="1000" i="0" u="none" kern="1200" dirty="0">
              <a:solidFill>
                <a:schemeClr val="dk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3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75135"/>
            <a:ext cx="590550" cy="56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 userDrawn="1"/>
        </p:nvSpPr>
        <p:spPr>
          <a:xfrm>
            <a:off x="4148919" y="6319836"/>
            <a:ext cx="3767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es-AR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094 -7626639</a:t>
            </a:r>
          </a:p>
          <a:p>
            <a:pPr marL="0" algn="l" defTabSz="914400" rtl="0" eaLnBrk="1" latinLnBrk="0" hangingPunct="1"/>
            <a:endParaRPr lang="es-CO" sz="1000" kern="1200" dirty="0" smtClean="0">
              <a:solidFill>
                <a:schemeClr val="tx1">
                  <a:tint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17" y="6260557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/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94" y="6417897"/>
            <a:ext cx="123825" cy="2470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24 Cuadro de texto"/>
          <p:cNvSpPr txBox="1"/>
          <p:nvPr userDrawn="1"/>
        </p:nvSpPr>
        <p:spPr>
          <a:xfrm>
            <a:off x="9192378" y="6118223"/>
            <a:ext cx="1724025" cy="6953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s-AR" sz="1100" dirty="0">
              <a:effectLst>
                <a:glow>
                  <a:srgbClr val="000000">
                    <a:alpha val="0"/>
                  </a:srgb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52575" algn="l"/>
              </a:tabLst>
            </a:pPr>
            <a:r>
              <a:rPr lang="es-A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Carrera 5ª N°. 23 – 144</a:t>
            </a:r>
            <a:endParaRPr lang="es-CO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552575" algn="l"/>
              </a:tabLst>
            </a:pPr>
            <a:r>
              <a:rPr lang="es-A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Montelíbano – Córdoba</a:t>
            </a:r>
            <a:endParaRPr lang="es-CO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AR" sz="1100" dirty="0">
                <a:effectLst>
                  <a:glow>
                    <a:srgbClr val="000000">
                      <a:alpha val="0"/>
                    </a:srgb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CO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AR" sz="1100" dirty="0">
                <a:effectLst>
                  <a:glow>
                    <a:srgbClr val="000000">
                      <a:alpha val="0"/>
                    </a:srgb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CO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ortar rectángulo de esquina sencilla 15"/>
          <p:cNvSpPr/>
          <p:nvPr userDrawn="1"/>
        </p:nvSpPr>
        <p:spPr>
          <a:xfrm>
            <a:off x="0" y="6721474"/>
            <a:ext cx="12192000" cy="87989"/>
          </a:xfrm>
          <a:prstGeom prst="snip1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27" name="Rectángulo 26"/>
          <p:cNvSpPr/>
          <p:nvPr userDrawn="1"/>
        </p:nvSpPr>
        <p:spPr>
          <a:xfrm>
            <a:off x="3293379" y="383728"/>
            <a:ext cx="280531" cy="136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3" name="Rectángulo 32"/>
          <p:cNvSpPr/>
          <p:nvPr userDrawn="1"/>
        </p:nvSpPr>
        <p:spPr>
          <a:xfrm>
            <a:off x="3827205" y="390205"/>
            <a:ext cx="280531" cy="13633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4" name="Rectángulo 33"/>
          <p:cNvSpPr/>
          <p:nvPr userDrawn="1"/>
        </p:nvSpPr>
        <p:spPr>
          <a:xfrm>
            <a:off x="4375504" y="383728"/>
            <a:ext cx="280531" cy="13633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6" name="Rectángulo 35"/>
          <p:cNvSpPr/>
          <p:nvPr userDrawn="1"/>
        </p:nvSpPr>
        <p:spPr>
          <a:xfrm>
            <a:off x="9958288" y="390205"/>
            <a:ext cx="280531" cy="136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7" name="Rectángulo 36"/>
          <p:cNvSpPr/>
          <p:nvPr userDrawn="1"/>
        </p:nvSpPr>
        <p:spPr>
          <a:xfrm>
            <a:off x="10506587" y="361040"/>
            <a:ext cx="280531" cy="1363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8" name="Rectángulo 37"/>
          <p:cNvSpPr/>
          <p:nvPr userDrawn="1"/>
        </p:nvSpPr>
        <p:spPr>
          <a:xfrm>
            <a:off x="11066888" y="376953"/>
            <a:ext cx="280531" cy="136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072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56556" y="2741957"/>
            <a:ext cx="80611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RENDICION DE CUENTAS VIGENCIA </a:t>
            </a:r>
            <a:r>
              <a:rPr lang="es-CO" sz="3500" b="1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2020</a:t>
            </a:r>
            <a:endParaRPr lang="es-CO" sz="3500" b="1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50499" y="3195567"/>
            <a:ext cx="806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DRA. Tatiana Vélez</a:t>
            </a:r>
          </a:p>
          <a:p>
            <a:pPr algn="ctr"/>
            <a:r>
              <a:rPr lang="es-CO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Gerente (e)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7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884572" y="1395502"/>
            <a:ext cx="781394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PLANES DE </a:t>
            </a: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MEJORAMIENTO PROCESO DE AUDITORIAS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 rot="5400000" flipV="1">
            <a:off x="1535094" y="3578481"/>
            <a:ext cx="363288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CALIDAD ESPERADA – CALIDAD OBERVADA</a:t>
            </a:r>
            <a:endParaRPr lang="es-CO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885310"/>
              </p:ext>
            </p:extLst>
          </p:nvPr>
        </p:nvGraphicFramePr>
        <p:xfrm>
          <a:off x="4141200" y="2104570"/>
          <a:ext cx="7300686" cy="33963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3562"/>
                <a:gridCol w="2433562"/>
                <a:gridCol w="2433562"/>
              </a:tblGrid>
              <a:tr h="63681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ORIGEN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ACCION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45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PROMOCIÓN Y MANTENIMIENTO DE LA SALUD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AUDITORIA EXTERNA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 PREVENTIVA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227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GESTION DE AMBIENTE FISICO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AUDITORIA INTERNA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 PREVENTIVA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45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PROMOCIÓN Y MANTENIMIENTO DE LA SALUD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AUDITORIA INTERNA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ACCIONES DE SEGUIMIENTO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45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URGENCIAS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COMITÉ DE SEGURIDAD DEL PACIENTE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 PREVENTIVA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227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URGENCIAS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INDICADORES DE CALIDAD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ACCIONES DE SEGUIMIENTO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245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DIRECCIONAMIENTO ESTRATEGICO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COMITÉ PAMEC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 PREVENTIVA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227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AMBIENTE FISICO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COMITÉ PAMEC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 PREVENTIVA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2272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HOSPITALIZACION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AUDITORIA INTERNA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 PREVENTIVA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227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SIAU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AUDITORIA INTERNA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ACCIONES COYONTURALES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6778172" y="5588000"/>
            <a:ext cx="4688114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r"/>
            <a:r>
              <a:rPr lang="es-CO" b="1" dirty="0" smtClean="0">
                <a:latin typeface="Franklin Gothic Book" panose="020B0503020102020204" pitchFamily="34" charset="0"/>
              </a:rPr>
              <a:t>TOTAL ACCIONES : 09</a:t>
            </a:r>
            <a:endParaRPr lang="es-CO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247429" y="1293902"/>
            <a:ext cx="6096000" cy="367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APRENDIZAJE ORGANIZACIONAL 2020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031598541"/>
              </p:ext>
            </p:extLst>
          </p:nvPr>
        </p:nvGraphicFramePr>
        <p:xfrm>
          <a:off x="-222972" y="2344449"/>
          <a:ext cx="7039429" cy="3439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3497944" y="1790451"/>
            <a:ext cx="77361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 smtClean="0">
                <a:solidFill>
                  <a:srgbClr val="222222"/>
                </a:solidFill>
                <a:latin typeface="Franklin Gothic Book" panose="020B0503020102020204" pitchFamily="34" charset="0"/>
              </a:rPr>
              <a:t>La capacitación es un </a:t>
            </a:r>
            <a:r>
              <a:rPr lang="es-CO" sz="1200" dirty="0">
                <a:solidFill>
                  <a:srgbClr val="222222"/>
                </a:solidFill>
                <a:latin typeface="Franklin Gothic Book" panose="020B0503020102020204" pitchFamily="34" charset="0"/>
              </a:rPr>
              <a:t>elemento muy importante para </a:t>
            </a:r>
            <a:r>
              <a:rPr lang="es-CO" sz="1200" dirty="0" smtClean="0">
                <a:solidFill>
                  <a:srgbClr val="222222"/>
                </a:solidFill>
                <a:latin typeface="Franklin Gothic Book" panose="020B0503020102020204" pitchFamily="34" charset="0"/>
              </a:rPr>
              <a:t>el Talento Humano en la ESE HLM porque permite desarrollar y fortalecer el nivel de atención de nuestros usuarios</a:t>
            </a:r>
            <a:r>
              <a:rPr lang="es-CO" dirty="0" smtClean="0">
                <a:solidFill>
                  <a:srgbClr val="222222"/>
                </a:solidFill>
                <a:latin typeface="Verdana" panose="020B0604030504040204" pitchFamily="34" charset="0"/>
              </a:rPr>
              <a:t>.</a:t>
            </a:r>
            <a:endParaRPr lang="es-CO" dirty="0"/>
          </a:p>
        </p:txBody>
      </p:sp>
      <p:sp>
        <p:nvSpPr>
          <p:cNvPr id="6" name="Rectángulo 5"/>
          <p:cNvSpPr/>
          <p:nvPr/>
        </p:nvSpPr>
        <p:spPr>
          <a:xfrm>
            <a:off x="5865771" y="3047779"/>
            <a:ext cx="3207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7460342" y="2772008"/>
            <a:ext cx="47316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Franklin Gothic Book" panose="020B0503020102020204" pitchFamily="34" charset="0"/>
              </a:rPr>
              <a:t>LOGROS</a:t>
            </a:r>
          </a:p>
          <a:p>
            <a:pPr marL="342900" indent="-342900" algn="just">
              <a:buAutoNum type="arabicPeriod"/>
            </a:pPr>
            <a:r>
              <a:rPr lang="es-CO" dirty="0" smtClean="0">
                <a:latin typeface="Franklin Gothic Book" panose="020B0503020102020204" pitchFamily="34" charset="0"/>
              </a:rPr>
              <a:t> Implementación de Herramientas Tecnológicas en la virtualidad.</a:t>
            </a:r>
          </a:p>
          <a:p>
            <a:pPr marL="342900" indent="-342900" algn="just">
              <a:buAutoNum type="arabicPeriod"/>
            </a:pPr>
            <a:r>
              <a:rPr lang="es-CO" dirty="0" smtClean="0">
                <a:latin typeface="Franklin Gothic Book" panose="020B0503020102020204" pitchFamily="34" charset="0"/>
              </a:rPr>
              <a:t>La transformación  cultural  en el método de formación del talento humano es decir como  aprende</a:t>
            </a:r>
            <a:r>
              <a:rPr lang="es-CO" dirty="0">
                <a:latin typeface="Franklin Gothic Book" panose="020B0503020102020204" pitchFamily="34" charset="0"/>
              </a:rPr>
              <a:t>, </a:t>
            </a:r>
            <a:r>
              <a:rPr lang="es-CO" dirty="0" smtClean="0">
                <a:latin typeface="Franklin Gothic Book" panose="020B0503020102020204" pitchFamily="34" charset="0"/>
              </a:rPr>
              <a:t>se </a:t>
            </a:r>
            <a:r>
              <a:rPr lang="es-CO" dirty="0">
                <a:latin typeface="Franklin Gothic Book" panose="020B0503020102020204" pitchFamily="34" charset="0"/>
              </a:rPr>
              <a:t>integran y adaptan </a:t>
            </a:r>
            <a:r>
              <a:rPr lang="es-CO" dirty="0" smtClean="0">
                <a:latin typeface="Franklin Gothic Book" panose="020B0503020102020204" pitchFamily="34" charset="0"/>
              </a:rPr>
              <a:t>eficazmente el TH a </a:t>
            </a:r>
            <a:r>
              <a:rPr lang="es-CO" dirty="0">
                <a:latin typeface="Franklin Gothic Book" panose="020B0503020102020204" pitchFamily="34" charset="0"/>
              </a:rPr>
              <a:t>las </a:t>
            </a:r>
            <a:r>
              <a:rPr lang="es-CO" dirty="0" smtClean="0">
                <a:latin typeface="Franklin Gothic Book" panose="020B0503020102020204" pitchFamily="34" charset="0"/>
              </a:rPr>
              <a:t>tecnología y a  los proceso institucionales.</a:t>
            </a:r>
          </a:p>
          <a:p>
            <a:pPr marL="342900" indent="-342900">
              <a:buAutoNum type="arabicPeriod"/>
            </a:pPr>
            <a:endParaRPr lang="es-CO" dirty="0" smtClean="0"/>
          </a:p>
          <a:p>
            <a:pPr marL="342900" indent="-342900">
              <a:buAutoNum type="arabicPeriod"/>
            </a:pPr>
            <a:endParaRPr lang="es-CO" dirty="0" smtClean="0"/>
          </a:p>
          <a:p>
            <a:pPr marL="342900" indent="-342900">
              <a:buAutoNum type="arabicPeriod"/>
            </a:pPr>
            <a:endParaRPr lang="es-CO" dirty="0"/>
          </a:p>
        </p:txBody>
      </p:sp>
      <p:sp>
        <p:nvSpPr>
          <p:cNvPr id="9" name="Flecha derecha 8"/>
          <p:cNvSpPr/>
          <p:nvPr/>
        </p:nvSpPr>
        <p:spPr>
          <a:xfrm>
            <a:off x="5457371" y="3759200"/>
            <a:ext cx="1625600" cy="110308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/>
          <p:cNvSpPr txBox="1"/>
          <p:nvPr/>
        </p:nvSpPr>
        <p:spPr>
          <a:xfrm>
            <a:off x="246742" y="1882784"/>
            <a:ext cx="150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AutoNum type="arabicPeriod"/>
            </a:pPr>
            <a:r>
              <a:rPr lang="es-CO" sz="1200" dirty="0" smtClean="0">
                <a:latin typeface="Franklin Gothic Book" panose="020B0503020102020204" pitchFamily="34" charset="0"/>
              </a:rPr>
              <a:t>Inducción - reinducción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0" y="4480168"/>
            <a:ext cx="1596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2</a:t>
            </a:r>
            <a:r>
              <a:rPr lang="es-CO" sz="120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. </a:t>
            </a:r>
            <a:r>
              <a:rPr lang="es-CO" sz="1200" dirty="0" smtClean="0">
                <a:latin typeface="Franklin Gothic Book" panose="020B0503020102020204" pitchFamily="34" charset="0"/>
              </a:rPr>
              <a:t>Es </a:t>
            </a:r>
            <a:r>
              <a:rPr lang="es-CO" sz="1200" dirty="0">
                <a:latin typeface="Franklin Gothic Book" panose="020B0503020102020204" pitchFamily="34" charset="0"/>
              </a:rPr>
              <a:t>el conjunto de conocimientos teóricos y </a:t>
            </a:r>
            <a:r>
              <a:rPr lang="es-CO" sz="1200" dirty="0" smtClean="0">
                <a:latin typeface="Franklin Gothic Book" panose="020B0503020102020204" pitchFamily="34" charset="0"/>
              </a:rPr>
              <a:t>prácticos en el ejercicio clínico potencializando </a:t>
            </a:r>
            <a:r>
              <a:rPr lang="es-CO" sz="1200" dirty="0"/>
              <a:t>habilidades, destrezas y aptitudes </a:t>
            </a:r>
            <a:r>
              <a:rPr lang="es-CO" sz="1200" dirty="0" smtClean="0"/>
              <a:t>del talento humano</a:t>
            </a:r>
            <a:endParaRPr lang="es-CO" sz="1200" dirty="0">
              <a:latin typeface="Franklin Gothic Book" panose="020B05030201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699658" y="5818995"/>
            <a:ext cx="159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 smtClean="0">
                <a:latin typeface="Franklin Gothic Book" panose="020B0503020102020204" pitchFamily="34" charset="0"/>
              </a:rPr>
              <a:t>3.  Afrontamiento situacional</a:t>
            </a:r>
          </a:p>
        </p:txBody>
      </p:sp>
      <p:cxnSp>
        <p:nvCxnSpPr>
          <p:cNvPr id="17" name="Conector angular 16"/>
          <p:cNvCxnSpPr>
            <a:stCxn id="10" idx="3"/>
          </p:cNvCxnSpPr>
          <p:nvPr/>
        </p:nvCxnSpPr>
        <p:spPr>
          <a:xfrm>
            <a:off x="1756229" y="2113617"/>
            <a:ext cx="696685" cy="164558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ector angular 18"/>
          <p:cNvCxnSpPr/>
          <p:nvPr/>
        </p:nvCxnSpPr>
        <p:spPr>
          <a:xfrm flipV="1">
            <a:off x="1596571" y="4341668"/>
            <a:ext cx="856343" cy="70930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angular 20"/>
          <p:cNvCxnSpPr/>
          <p:nvPr/>
        </p:nvCxnSpPr>
        <p:spPr>
          <a:xfrm rot="16200000" flipH="1">
            <a:off x="3171989" y="5224526"/>
            <a:ext cx="768024" cy="42091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129315" y="260915"/>
            <a:ext cx="6096000" cy="367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EVIDENCIAS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148" y="1160336"/>
            <a:ext cx="2220571" cy="145986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519148" y="782979"/>
            <a:ext cx="255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ENERO 2020</a:t>
            </a:r>
            <a:endParaRPr lang="es-CO" sz="20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447" y="1156125"/>
            <a:ext cx="2554514" cy="139680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986860" y="733679"/>
            <a:ext cx="255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FEBRERO 2020</a:t>
            </a:r>
            <a:endParaRPr lang="es-CO" sz="20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102" y="1123753"/>
            <a:ext cx="2304844" cy="149644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803048" y="733679"/>
            <a:ext cx="255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MARZO 2020</a:t>
            </a:r>
            <a:endParaRPr lang="es-CO" sz="20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40" y="3062395"/>
            <a:ext cx="2179012" cy="157727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9789" y="2698892"/>
            <a:ext cx="255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latin typeface="Franklin Gothic Book" panose="020B0503020102020204" pitchFamily="34" charset="0"/>
              </a:rPr>
              <a:t>ABRIL 2020</a:t>
            </a:r>
            <a:endParaRPr lang="es-CO" sz="2000" b="1" dirty="0">
              <a:latin typeface="Franklin Gothic Book" panose="020B05030201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264582" y="2725612"/>
            <a:ext cx="255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latin typeface="Franklin Gothic Book" panose="020B0503020102020204" pitchFamily="34" charset="0"/>
              </a:rPr>
              <a:t>MAYO 2020</a:t>
            </a:r>
            <a:endParaRPr lang="es-CO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568" y="3071559"/>
            <a:ext cx="2516299" cy="155894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073662" y="2697059"/>
            <a:ext cx="255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latin typeface="Franklin Gothic Book" panose="020B0503020102020204" pitchFamily="34" charset="0"/>
              </a:rPr>
              <a:t>JUNIO 2020</a:t>
            </a:r>
            <a:endParaRPr lang="es-CO" sz="2000" b="1" dirty="0">
              <a:latin typeface="Franklin Gothic Book" panose="020B05030201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837102" y="2804475"/>
            <a:ext cx="255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latin typeface="Franklin Gothic Book" panose="020B0503020102020204" pitchFamily="34" charset="0"/>
              </a:rPr>
              <a:t>JULIO 2020</a:t>
            </a:r>
            <a:endParaRPr lang="es-CO" sz="2000" b="1" dirty="0">
              <a:latin typeface="Franklin Gothic Book" panose="020B05030201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" y="4806306"/>
            <a:ext cx="255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latin typeface="Franklin Gothic Book" panose="020B0503020102020204" pitchFamily="34" charset="0"/>
              </a:rPr>
              <a:t>AGOSTO 2020</a:t>
            </a:r>
            <a:endParaRPr lang="es-CO" sz="2000" b="1" dirty="0">
              <a:latin typeface="Franklin Gothic Book" panose="020B05030201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985664" y="4693074"/>
            <a:ext cx="2833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latin typeface="Franklin Gothic Book" panose="020B0503020102020204" pitchFamily="34" charset="0"/>
              </a:rPr>
              <a:t>SEPTIEMBRE 2020</a:t>
            </a:r>
            <a:endParaRPr lang="es-CO" sz="2000" b="1" dirty="0">
              <a:latin typeface="Franklin Gothic Book" panose="020B05030201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073662" y="4765987"/>
            <a:ext cx="255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latin typeface="Franklin Gothic Book" panose="020B0503020102020204" pitchFamily="34" charset="0"/>
              </a:rPr>
              <a:t>OCTUBRE  2020</a:t>
            </a:r>
            <a:endParaRPr lang="es-CO" sz="2000" b="1" dirty="0">
              <a:latin typeface="Franklin Gothic Book" panose="020B05030201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948058" y="4806306"/>
            <a:ext cx="255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latin typeface="Franklin Gothic Book" panose="020B0503020102020204" pitchFamily="34" charset="0"/>
              </a:rPr>
              <a:t>NOVIEMBRE  2020</a:t>
            </a:r>
            <a:endParaRPr lang="es-CO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663" y="3097169"/>
            <a:ext cx="2554514" cy="161238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2400" y="3132298"/>
            <a:ext cx="2460172" cy="154212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512" y="5155750"/>
            <a:ext cx="2973875" cy="155225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3514" y="5109663"/>
            <a:ext cx="2626708" cy="1598339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5980" y="5089239"/>
            <a:ext cx="2666319" cy="161876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2400" y="5089239"/>
            <a:ext cx="2960914" cy="161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01698" y="2698414"/>
            <a:ext cx="80611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PROCESOS </a:t>
            </a:r>
            <a:r>
              <a:rPr lang="es-CO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PROMOCION </a:t>
            </a:r>
            <a:r>
              <a:rPr lang="es-CO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Y MANTENIMIENTO DE LA </a:t>
            </a:r>
            <a:r>
              <a:rPr lang="es-CO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SALUD</a:t>
            </a:r>
          </a:p>
          <a:p>
            <a:pPr algn="ctr"/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Yudis Delgado Betancourt – Enfermera Jefe</a:t>
            </a:r>
            <a:endParaRPr lang="es-CO" sz="3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3425371" y="1045538"/>
            <a:ext cx="8055429" cy="1325563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 smtClean="0">
                <a:latin typeface="Franklin Gothic Book" panose="020B0503020102020204" pitchFamily="34" charset="0"/>
              </a:rPr>
              <a:t>ACTIVIDADES EJECUTADAS EN EL 2019 - 2020</a:t>
            </a:r>
            <a:endParaRPr lang="es-CO" sz="2800" b="1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183989"/>
              </p:ext>
            </p:extLst>
          </p:nvPr>
        </p:nvGraphicFramePr>
        <p:xfrm>
          <a:off x="217714" y="2583543"/>
          <a:ext cx="5878286" cy="2834832"/>
        </p:xfrm>
        <a:graphic>
          <a:graphicData uri="http://schemas.openxmlformats.org/drawingml/2006/table">
            <a:tbl>
              <a:tblPr/>
              <a:tblGrid>
                <a:gridCol w="2767176"/>
                <a:gridCol w="856269"/>
                <a:gridCol w="856269"/>
                <a:gridCol w="856269"/>
                <a:gridCol w="542303"/>
              </a:tblGrid>
              <a:tr h="2577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 smtClean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PROGRAMAS</a:t>
                      </a:r>
                      <a:endParaRPr lang="es-CO" sz="11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2019</a:t>
                      </a:r>
                      <a:endParaRPr lang="es-CO" sz="1100" b="1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%</a:t>
                      </a:r>
                      <a:endParaRPr lang="es-CO" sz="1100" b="1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2020</a:t>
                      </a:r>
                      <a:endParaRPr lang="es-CO" sz="1100" b="1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%</a:t>
                      </a:r>
                      <a:endParaRPr lang="es-CO" sz="1100" b="1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577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AGUDEZA VISUAL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1000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3,1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0,00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CONTROL ADULTO MAYOR MED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0,0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10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0,04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4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CONTROL DE CRECIMIENTO Y DESARROLLO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11315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34,9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6744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25,99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CONTROL DIABETES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2091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6,5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2998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11,55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CONTROL HIPERTENSO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4835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14,9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6794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26,18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CONTROL INTEGRAL DEL JOVEN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313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1,0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170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0,66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CONTROL PLANIFICACION FAMILIAR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2429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7,5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2703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10,42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CONTROL PRENATAL 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5469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16,9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6527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25,16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TOTAL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32408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 </a:t>
                      </a:r>
                      <a:endParaRPr lang="es-CO" sz="11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25947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 </a:t>
                      </a:r>
                      <a:endParaRPr lang="es-CO" sz="11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Gráfico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6134" y="2583543"/>
            <a:ext cx="5331066" cy="295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260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2938976" y="800553"/>
            <a:ext cx="8498058" cy="1325563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 smtClean="0">
                <a:latin typeface="Franklin Gothic Book" panose="020B0503020102020204" pitchFamily="34" charset="0"/>
              </a:rPr>
              <a:t>INGRESOS  A PROGRAMAS 2020 -2019</a:t>
            </a:r>
            <a:endParaRPr lang="es-CO" sz="28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8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500012"/>
              </p:ext>
            </p:extLst>
          </p:nvPr>
        </p:nvGraphicFramePr>
        <p:xfrm>
          <a:off x="168185" y="2011680"/>
          <a:ext cx="5245644" cy="3474720"/>
        </p:xfrm>
        <a:graphic>
          <a:graphicData uri="http://schemas.openxmlformats.org/drawingml/2006/table">
            <a:tbl>
              <a:tblPr/>
              <a:tblGrid>
                <a:gridCol w="2528892"/>
                <a:gridCol w="867048"/>
                <a:gridCol w="505779"/>
                <a:gridCol w="867048"/>
                <a:gridCol w="476877"/>
              </a:tblGrid>
              <a:tr h="386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INGRESOS 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2020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%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2019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%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PLANIFICACION FAMILIAR 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649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21,1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1096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22,1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PRENATAL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1155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37,6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1150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23,2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CRECIMIENTO Y DESARROLLO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692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22,5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1382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27,9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ADULTO MAYOR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10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0,3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56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1,1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DIABETES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118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3,8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180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3,6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HIPERTENSO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365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11,9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512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10,3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INTEGRAL DEL JOVEN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85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2,8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578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11,7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TOTAL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3074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100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4954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Times New Roman"/>
                          <a:cs typeface="Calibri"/>
                        </a:rPr>
                        <a:t>100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Gráfico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8971" y="2374537"/>
            <a:ext cx="6386284" cy="248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33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258291" y="931182"/>
            <a:ext cx="8498058" cy="1325563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 smtClean="0">
                <a:latin typeface="Franklin Gothic Book" panose="020B0503020102020204" pitchFamily="34" charset="0"/>
              </a:rPr>
              <a:t>COBERTURA DE PROGRAMAS EN CORREGIMIENTOS 2020</a:t>
            </a:r>
            <a:endParaRPr lang="es-CO" sz="28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854394"/>
              </p:ext>
            </p:extLst>
          </p:nvPr>
        </p:nvGraphicFramePr>
        <p:xfrm>
          <a:off x="993223" y="2008996"/>
          <a:ext cx="10443811" cy="337489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228068"/>
                <a:gridCol w="924878"/>
                <a:gridCol w="1121931"/>
                <a:gridCol w="1121931"/>
                <a:gridCol w="937591"/>
                <a:gridCol w="1179140"/>
                <a:gridCol w="1179140"/>
                <a:gridCol w="751132"/>
              </a:tblGrid>
              <a:tr h="48947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latin typeface="Franklin Gothic Book" panose="020B0503020102020204" pitchFamily="34" charset="0"/>
                        </a:rPr>
                        <a:t>2020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latin typeface="Franklin Gothic Book" panose="020B0503020102020204" pitchFamily="34" charset="0"/>
                        </a:rPr>
                        <a:t>CRECIMIENTO Y DESARROLLO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latin typeface="Franklin Gothic Book" panose="020B0503020102020204" pitchFamily="34" charset="0"/>
                        </a:rPr>
                        <a:t>PLANIFICACION FAMILIAR 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latin typeface="Franklin Gothic Book" panose="020B0503020102020204" pitchFamily="34" charset="0"/>
                        </a:rPr>
                        <a:t>TOTAL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67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INGRESO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CONTROL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ENFERMERIA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INGRESO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CONTROL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ENFERMERIA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1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CORREGIMIENTO DE TIERRA ADENTRO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35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40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633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16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10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734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SAN FRANCISCO DEL RAYO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5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15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195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8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43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266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CORREGIMIENTO EL PALMAR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16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2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18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1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CORREGIMIENTO DE  PUERTO  NUEVO 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12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1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13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latin typeface="Franklin Gothic Book" panose="020B0503020102020204" pitchFamily="34" charset="0"/>
                        </a:rPr>
                        <a:t>CORREGIMIENTO EL ANCLAR 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10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11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CORREGIMIENTO LOS CORDOBAS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8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8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1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latin typeface="Franklin Gothic Book" panose="020B0503020102020204" pitchFamily="34" charset="0"/>
                        </a:rPr>
                        <a:t>CORREGIMIENTO PUERTO ANCHICA</a:t>
                      </a:r>
                      <a:endParaRPr lang="es-CO" sz="1200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39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39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TOTAL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40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55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913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8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Franklin Gothic Book" panose="020B0503020102020204" pitchFamily="34" charset="0"/>
                        </a:rPr>
                        <a:t>16</a:t>
                      </a:r>
                      <a:endParaRPr lang="es-CO" sz="1200" b="1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57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1089</a:t>
                      </a:r>
                      <a:endParaRPr lang="es-CO" sz="1200" b="1" dirty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6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latin typeface="Franklin Gothic Book" panose="020B0503020102020204" pitchFamily="34" charset="0"/>
                        </a:rPr>
                        <a:t>GENERAL </a:t>
                      </a:r>
                      <a:endParaRPr lang="es-CO" sz="120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1008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Franklin Gothic Book" panose="020B0503020102020204" pitchFamily="34" charset="0"/>
                        </a:rPr>
                        <a:t>81</a:t>
                      </a:r>
                      <a:endParaRPr lang="es-CO" sz="1200" b="1" dirty="0"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s-CO" sz="1200" dirty="0">
                        <a:latin typeface="Franklin Gothic Book" panose="020B0503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70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258291" y="931182"/>
            <a:ext cx="8498058" cy="1325563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 smtClean="0">
                <a:latin typeface="Franklin Gothic Book" panose="020B0503020102020204" pitchFamily="34" charset="0"/>
              </a:rPr>
              <a:t>ACTIVIDADES DE SALUD PUBLICA</a:t>
            </a:r>
            <a:endParaRPr lang="es-CO" sz="2800" dirty="0">
              <a:latin typeface="Franklin Gothic Book" panose="020B0503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61257" y="2402145"/>
            <a:ext cx="32076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O" dirty="0" smtClean="0">
                <a:latin typeface="Franklin Gothic Book" panose="020B0503020102020204" pitchFamily="34" charset="0"/>
                <a:cs typeface="Arial" pitchFamily="34" charset="0"/>
              </a:rPr>
              <a:t>En el año 2020 se trabajaron </a:t>
            </a:r>
            <a:r>
              <a:rPr lang="es-CO" dirty="0">
                <a:latin typeface="Franklin Gothic Book" panose="020B0503020102020204" pitchFamily="34" charset="0"/>
                <a:cs typeface="Arial" pitchFamily="34" charset="0"/>
              </a:rPr>
              <a:t>8 dimensiones prioritarias y 2 transversales, cada dimensión a su vez desarrolla un componente transectorial y sectoriales que incorporan un conjunto de acciones.</a:t>
            </a:r>
          </a:p>
          <a:p>
            <a:pPr algn="just">
              <a:lnSpc>
                <a:spcPct val="150000"/>
              </a:lnSpc>
            </a:pP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833146"/>
              </p:ext>
            </p:extLst>
          </p:nvPr>
        </p:nvGraphicFramePr>
        <p:xfrm>
          <a:off x="4506797" y="2249519"/>
          <a:ext cx="6785318" cy="36212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51346"/>
                <a:gridCol w="3633972"/>
              </a:tblGrid>
              <a:tr h="68510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0" dirty="0" smtClean="0">
                          <a:solidFill>
                            <a:sysClr val="windowText" lastClr="000000"/>
                          </a:solidFill>
                          <a:latin typeface="Franklin Gothic Book" panose="020B0503020102020204" pitchFamily="34" charset="0"/>
                        </a:rPr>
                        <a:t>Salud Ambiental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b="0" dirty="0" smtClean="0">
                          <a:solidFill>
                            <a:sysClr val="windowText" lastClr="000000"/>
                          </a:solidFill>
                          <a:latin typeface="Franklin Gothic Book" panose="020B0503020102020204" pitchFamily="34" charset="0"/>
                        </a:rPr>
                        <a:t>Salud pública en emergencias y desastres</a:t>
                      </a:r>
                      <a:endParaRPr lang="es-CO" b="0" dirty="0">
                        <a:solidFill>
                          <a:sysClr val="windowText" lastClr="000000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7872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>
                          <a:latin typeface="Franklin Gothic Book" panose="020B0503020102020204" pitchFamily="34" charset="0"/>
                        </a:rPr>
                        <a:t>Convivencia social y salud mental</a:t>
                      </a:r>
                    </a:p>
                    <a:p>
                      <a:pPr algn="just"/>
                      <a:endParaRPr lang="es-CO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dirty="0" smtClean="0">
                          <a:latin typeface="Franklin Gothic Book" panose="020B0503020102020204" pitchFamily="34" charset="0"/>
                        </a:rPr>
                        <a:t>Vida saludable y condiciones no transmisibles</a:t>
                      </a:r>
                      <a:endParaRPr lang="es-CO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  <a:tr h="978725">
                <a:tc>
                  <a:txBody>
                    <a:bodyPr/>
                    <a:lstStyle/>
                    <a:p>
                      <a:pPr algn="just"/>
                      <a:r>
                        <a:rPr lang="es-CO" dirty="0" smtClean="0">
                          <a:latin typeface="Franklin Gothic Book" panose="020B0503020102020204" pitchFamily="34" charset="0"/>
                        </a:rPr>
                        <a:t>Sexualidad, derechos sexuales y reproductivos</a:t>
                      </a:r>
                      <a:endParaRPr lang="es-CO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/>
                      <a:endParaRPr lang="es-CO" dirty="0" smtClean="0">
                        <a:latin typeface="Franklin Gothic Book" panose="020B0503020102020204" pitchFamily="34" charset="0"/>
                      </a:endParaRPr>
                    </a:p>
                    <a:p>
                      <a:pPr algn="just"/>
                      <a:endParaRPr lang="es-CO" dirty="0" smtClean="0">
                        <a:latin typeface="Franklin Gothic Book" panose="020B0503020102020204" pitchFamily="34" charset="0"/>
                      </a:endParaRPr>
                    </a:p>
                    <a:p>
                      <a:pPr algn="just"/>
                      <a:r>
                        <a:rPr lang="es-CO" dirty="0" smtClean="0">
                          <a:latin typeface="Franklin Gothic Book" panose="020B0503020102020204" pitchFamily="34" charset="0"/>
                        </a:rPr>
                        <a:t>Salud y Ámbito Laboral.</a:t>
                      </a:r>
                      <a:endParaRPr lang="es-CO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  <a:tr h="978725">
                <a:tc>
                  <a:txBody>
                    <a:bodyPr/>
                    <a:lstStyle/>
                    <a:p>
                      <a:pPr algn="just"/>
                      <a:r>
                        <a:rPr lang="es-CO" dirty="0" smtClean="0">
                          <a:latin typeface="Franklin Gothic Book" panose="020B0503020102020204" pitchFamily="34" charset="0"/>
                        </a:rPr>
                        <a:t>vida saludable y enfermedades transmisibles</a:t>
                      </a:r>
                      <a:endParaRPr lang="es-CO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es-CO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37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1257" y="2698414"/>
            <a:ext cx="1174205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ctr">
              <a:lnSpc>
                <a:spcPts val="6000"/>
              </a:lnSpc>
            </a:pPr>
            <a:r>
              <a:rPr lang="es-CO" sz="3000" b="1" dirty="0" smtClean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PROCESO </a:t>
            </a:r>
            <a:r>
              <a:rPr lang="es-CO" sz="3200" spc="-215" dirty="0">
                <a:solidFill>
                  <a:srgbClr val="343839"/>
                </a:solidFill>
                <a:latin typeface="Trebuchet MS"/>
                <a:cs typeface="Trebuchet MS"/>
              </a:rPr>
              <a:t>GESTIÓN DEL SISTEMA DE </a:t>
            </a:r>
            <a:r>
              <a:rPr lang="es-CO" sz="3200" spc="-215" dirty="0" smtClean="0">
                <a:solidFill>
                  <a:srgbClr val="343839"/>
                </a:solidFill>
                <a:latin typeface="Trebuchet MS"/>
                <a:cs typeface="Trebuchet MS"/>
              </a:rPr>
              <a:t>INFORMACION Y </a:t>
            </a:r>
            <a:r>
              <a:rPr lang="es-CO" sz="3200" spc="-215" dirty="0">
                <a:solidFill>
                  <a:srgbClr val="343839"/>
                </a:solidFill>
                <a:latin typeface="Trebuchet MS"/>
                <a:cs typeface="Trebuchet MS"/>
              </a:rPr>
              <a:t>ATENCIÓN AL USUARIO – SIAU E.S.E HOSPITAL LOCAL DE MONTELIBANO </a:t>
            </a:r>
          </a:p>
          <a:p>
            <a:pPr algn="ctr"/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Andrea Escorcia – Trabajadora Social</a:t>
            </a:r>
            <a:endParaRPr lang="es-CO" sz="3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63607"/>
          <a:stretch/>
        </p:blipFill>
        <p:spPr>
          <a:xfrm>
            <a:off x="508000" y="2104572"/>
            <a:ext cx="11161486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047888" y="3306225"/>
            <a:ext cx="8570251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Dentro de la Estructura funcional de la E.S.E Hospital Local De Montelibano, esta distribuida en procesos  estratégicos, misionales y de apoyo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CO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CO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CO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65406" y="2278279"/>
            <a:ext cx="80611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GERENCIA</a:t>
            </a:r>
          </a:p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58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073" y="1149827"/>
            <a:ext cx="8111173" cy="51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2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331" y="1237365"/>
            <a:ext cx="8846406" cy="52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754" y="1250949"/>
            <a:ext cx="8027394" cy="560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01698" y="2698414"/>
            <a:ext cx="80611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 smtClean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JURIDICA</a:t>
            </a:r>
            <a:endParaRPr lang="es-CO" sz="3000" b="1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DR. Mauricio Zapata</a:t>
            </a:r>
            <a:endParaRPr lang="es-CO" b="1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8B06210-5BB7-4E0B-A2F5-77C5B8C369E6}"/>
              </a:ext>
            </a:extLst>
          </p:cNvPr>
          <p:cNvSpPr txBox="1"/>
          <p:nvPr/>
        </p:nvSpPr>
        <p:spPr>
          <a:xfrm>
            <a:off x="4257664" y="1241693"/>
            <a:ext cx="3939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CONTRATACIÓN 2020</a:t>
            </a:r>
            <a:endParaRPr lang="es-CO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2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71" y="2195800"/>
            <a:ext cx="10130731" cy="36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73FEEB-65FF-4238-B7F5-EF579ACCA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800" y="517973"/>
            <a:ext cx="9292489" cy="661835"/>
          </a:xfrm>
        </p:spPr>
        <p:txBody>
          <a:bodyPr>
            <a:norm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 INTERADMINISTRATIVOS MUNICIPIO MONTELIBANO-E.S.E.HLM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04CD730-8DF3-481C-AFD2-DEF0407AB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85" y="982530"/>
            <a:ext cx="3371328" cy="602988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BBFC259-F206-4A66-962D-3FCA9A0E6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660" y="1448587"/>
            <a:ext cx="3019561" cy="47029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7E247D7-C48B-41C2-ADBC-FC46777E0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7" y="1726347"/>
            <a:ext cx="3019561" cy="442515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5684BBAD-0DEB-4CD7-93E1-202FA93D75BA}"/>
              </a:ext>
            </a:extLst>
          </p:cNvPr>
          <p:cNvSpPr txBox="1">
            <a:spLocks/>
          </p:cNvSpPr>
          <p:nvPr/>
        </p:nvSpPr>
        <p:spPr>
          <a:xfrm>
            <a:off x="722588" y="2666312"/>
            <a:ext cx="2301169" cy="2629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Acciones en promoción de la salud, prevención y atención de la infección respiratoria aguda – ira -ante alerta internacional por nuevo coronavirus (Covid - 19) en el Municipio de Montelíbano 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s-MX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</a:t>
            </a:r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$77.000.000</a:t>
            </a:r>
          </a:p>
          <a:p>
            <a:r>
              <a:rPr lang="es-CO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ESTADO: 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Terminado a Satisfacción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2A3693A2-09A3-4995-8A3A-9E8C68BA9802}"/>
              </a:ext>
            </a:extLst>
          </p:cNvPr>
          <p:cNvSpPr txBox="1">
            <a:spLocks/>
          </p:cNvSpPr>
          <p:nvPr/>
        </p:nvSpPr>
        <p:spPr>
          <a:xfrm>
            <a:off x="2043167" y="2057450"/>
            <a:ext cx="1203616" cy="27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002-2020</a:t>
            </a:r>
            <a:endParaRPr lang="es-MX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A02AEEF-080A-40F0-A89B-D098C2EA535A}"/>
              </a:ext>
            </a:extLst>
          </p:cNvPr>
          <p:cNvSpPr txBox="1">
            <a:spLocks/>
          </p:cNvSpPr>
          <p:nvPr/>
        </p:nvSpPr>
        <p:spPr>
          <a:xfrm>
            <a:off x="4230527" y="1831002"/>
            <a:ext cx="2417828" cy="4112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13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</a:t>
            </a:r>
          </a:p>
          <a:p>
            <a:r>
              <a:rPr lang="es-CO" sz="1130" dirty="0">
                <a:latin typeface="Arial" panose="020B0604020202020204" pitchFamily="34" charset="0"/>
                <a:cs typeface="Arial" panose="020B0604020202020204" pitchFamily="34" charset="0"/>
              </a:rPr>
              <a:t>Aunar esfuerzos con La E.S.E hospital local de Montelíbano para desarrollar acciones del plan de salud pública de intervenciones colectivas, ajustadas al plan decenal 2012-2021 (vida saludable y enfermedades crónicas no transmisibles, convivencia social y salud mental, seguridad alimentaria y nutricional, sexualidad y derechos sexuales  y reproductivos y vida saludable y condiciones transmisibles , ámbito laboral, salud ambiental, transversal gestión diferencial de poblaciones vulnerables) en el Municipio de Montelíbano Córdoba de la vigencia 2020</a:t>
            </a:r>
          </a:p>
          <a:p>
            <a:r>
              <a:rPr lang="es-MX" sz="113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</a:t>
            </a:r>
            <a:r>
              <a:rPr lang="es-MX" sz="113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130" dirty="0">
                <a:latin typeface="Arial" panose="020B0604020202020204" pitchFamily="34" charset="0"/>
                <a:cs typeface="Arial" panose="020B0604020202020204" pitchFamily="34" charset="0"/>
              </a:rPr>
              <a:t>$341.884.000</a:t>
            </a:r>
          </a:p>
          <a:p>
            <a:r>
              <a:rPr lang="es-CO" sz="113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ESTADO: </a:t>
            </a:r>
            <a:r>
              <a:rPr lang="es-CO" sz="1130" dirty="0">
                <a:latin typeface="Arial" panose="020B0604020202020204" pitchFamily="34" charset="0"/>
                <a:cs typeface="Arial" panose="020B0604020202020204" pitchFamily="34" charset="0"/>
              </a:rPr>
              <a:t>Terminado a Satisfacción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68CA2E21-7ADC-4181-B784-447EA00DE2AA}"/>
              </a:ext>
            </a:extLst>
          </p:cNvPr>
          <p:cNvSpPr txBox="1">
            <a:spLocks/>
          </p:cNvSpPr>
          <p:nvPr/>
        </p:nvSpPr>
        <p:spPr>
          <a:xfrm>
            <a:off x="5661318" y="1336450"/>
            <a:ext cx="1203616" cy="27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CO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006-2020</a:t>
            </a:r>
            <a:endParaRPr lang="es-MX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E50ADF07-03D5-4A82-A688-6533A4C083B0}"/>
              </a:ext>
            </a:extLst>
          </p:cNvPr>
          <p:cNvSpPr txBox="1">
            <a:spLocks/>
          </p:cNvSpPr>
          <p:nvPr/>
        </p:nvSpPr>
        <p:spPr>
          <a:xfrm>
            <a:off x="8512827" y="2322368"/>
            <a:ext cx="2301169" cy="2960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Asociar esfuerzos administrativos, técnicos y financieros para desarrollar jornadas de salud para el fortalecimiento de la atención primaria en salud mediante las acciones de promoción y prevención en la zona rural del Municipio de Montelíbano</a:t>
            </a:r>
          </a:p>
          <a:p>
            <a:r>
              <a:rPr lang="es-MX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$210.000.000</a:t>
            </a:r>
          </a:p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ESTADO: 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Terminado a Satisfacción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F68644E0-6BE2-40DE-832A-6312E230AEE0}"/>
              </a:ext>
            </a:extLst>
          </p:cNvPr>
          <p:cNvSpPr txBox="1">
            <a:spLocks/>
          </p:cNvSpPr>
          <p:nvPr/>
        </p:nvSpPr>
        <p:spPr>
          <a:xfrm>
            <a:off x="9833406" y="1785072"/>
            <a:ext cx="1203616" cy="27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CO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009-2020</a:t>
            </a:r>
            <a:endParaRPr lang="es-MX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1D73FEEB-65FF-4238-B7F5-EF579ACCA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943" y="528555"/>
            <a:ext cx="7942448" cy="661835"/>
          </a:xfrm>
        </p:spPr>
        <p:txBody>
          <a:bodyPr>
            <a:norm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 INTERADMINISTRATIVOS MUNICIPIO SAN JOSÉ DE URE-E.S.E.HLM</a:t>
            </a:r>
            <a:endParaRPr lang="es-C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7E247D7-C48B-41C2-ADBC-FC46777E0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48" y="1566288"/>
            <a:ext cx="3019561" cy="4425159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5684BBAD-0DEB-4CD7-93E1-202FA93D75BA}"/>
              </a:ext>
            </a:extLst>
          </p:cNvPr>
          <p:cNvSpPr txBox="1">
            <a:spLocks/>
          </p:cNvSpPr>
          <p:nvPr/>
        </p:nvSpPr>
        <p:spPr>
          <a:xfrm>
            <a:off x="5471961" y="2548993"/>
            <a:ext cx="2301169" cy="2629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</a:t>
            </a:r>
          </a:p>
          <a:p>
            <a:r>
              <a:rPr lang="es-CO" sz="1300" dirty="0">
                <a:latin typeface="Arial" panose="020B0604020202020204" pitchFamily="34" charset="0"/>
                <a:cs typeface="Arial" panose="020B0604020202020204" pitchFamily="34" charset="0"/>
              </a:rPr>
              <a:t>Desarrollo del plan de actividades en salud del plan de intervenciones colectivas del eje programático salud pública en el Municipio de San José de Ure </a:t>
            </a:r>
          </a:p>
          <a:p>
            <a:r>
              <a:rPr lang="es-MX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</a:t>
            </a:r>
            <a:r>
              <a:rPr lang="es-MX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>
                <a:latin typeface="Arial" panose="020B0604020202020204" pitchFamily="34" charset="0"/>
                <a:cs typeface="Arial" panose="020B0604020202020204" pitchFamily="34" charset="0"/>
              </a:rPr>
              <a:t>$80.000.000 </a:t>
            </a:r>
          </a:p>
          <a:p>
            <a:r>
              <a:rPr lang="es-CO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ESTADO: </a:t>
            </a:r>
            <a:r>
              <a:rPr lang="es-CO" sz="1300" dirty="0">
                <a:latin typeface="Arial" panose="020B0604020202020204" pitchFamily="34" charset="0"/>
                <a:cs typeface="Arial" panose="020B0604020202020204" pitchFamily="34" charset="0"/>
              </a:rPr>
              <a:t>Terminado a Satisfacción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2A3693A2-09A3-4995-8A3A-9E8C68BA9802}"/>
              </a:ext>
            </a:extLst>
          </p:cNvPr>
          <p:cNvSpPr txBox="1">
            <a:spLocks/>
          </p:cNvSpPr>
          <p:nvPr/>
        </p:nvSpPr>
        <p:spPr>
          <a:xfrm>
            <a:off x="6730194" y="1895335"/>
            <a:ext cx="1203616" cy="27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007-2020</a:t>
            </a:r>
            <a:endParaRPr lang="es-MX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01698" y="2698414"/>
            <a:ext cx="80611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 smtClean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ASPECTOS </a:t>
            </a:r>
            <a:r>
              <a:rPr lang="es-CO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FINANCIERO</a:t>
            </a:r>
          </a:p>
          <a:p>
            <a:pPr algn="ctr"/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LUZ DARY SOTO – CONTADOR PUBLICO</a:t>
            </a:r>
            <a:endParaRPr lang="es-CO" b="1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5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01698" y="2698414"/>
            <a:ext cx="8061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 smtClean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FALTA LA INFORMACION NO ME LA HAN ENVIADO</a:t>
            </a:r>
            <a:endParaRPr lang="es-CO" b="1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093" y="2096430"/>
            <a:ext cx="7995424" cy="308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0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62085" y="873123"/>
            <a:ext cx="9031515" cy="1325563"/>
          </a:xfrm>
        </p:spPr>
        <p:txBody>
          <a:bodyPr>
            <a:normAutofit/>
          </a:bodyPr>
          <a:lstStyle/>
          <a:p>
            <a:pPr algn="ctr"/>
            <a:r>
              <a:rPr lang="es-CO" sz="2000" b="1" dirty="0"/>
              <a:t>COMPORTAMIENTO DE LOS INGRESOS RECONOCIDOS VIGENCIA 2019 VS VIGENCIA 2020</a:t>
            </a:r>
            <a:endParaRPr lang="es-CO" sz="20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411098"/>
              </p:ext>
            </p:extLst>
          </p:nvPr>
        </p:nvGraphicFramePr>
        <p:xfrm>
          <a:off x="3904343" y="1880246"/>
          <a:ext cx="7387772" cy="406220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452381"/>
                <a:gridCol w="1273978"/>
                <a:gridCol w="1351778"/>
                <a:gridCol w="1309635"/>
              </a:tblGrid>
              <a:tr h="3060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Concepto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Reconocido 2019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Reconocido 2020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Variación%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6478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DISPONIBILIDAD INICIAL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311.322.805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176.979.979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-43,2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75956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Ingresos Corrientes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18.314.790.860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15.130.800.516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-17,4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6478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...Venta de Servicios de Salud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18.226.149.554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15.035.974.516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-17,5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75956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.........Régimen Subsidiado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12.876.619.593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12.555.024.346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-2,5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75956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.........Régimen Contributivo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925.143.085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839.849.598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-9,2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321529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.........Atención a población pobre en lo no cubierto con subsidios a la demanda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693.067.192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370.570.708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-46,5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75956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.........SOAT (Diferentes a ECAT)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313.762.579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218.381.731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-30,4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6478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.........ADRES (Antes FOSYGA)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0" i="1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0" i="1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6478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.........Plan de intervenciones colectivas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1.944.069.595</a:t>
                      </a:r>
                      <a:endParaRPr lang="es-CO" sz="1200" b="0" i="1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381.784.000</a:t>
                      </a:r>
                      <a:endParaRPr lang="es-CO" sz="1200" b="0" i="1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-80,4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75956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.........Otras ventas de servicios de salud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1.473.487.510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670.364.133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-54,5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276939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...Total Aportes (No ligados a la venta de servicios)</a:t>
                      </a:r>
                      <a:endParaRPr lang="es-CO" sz="1200" b="1" i="0" u="sng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0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94.826.000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276939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.........Aportes Artículo 5 Decreto Ley 538 de 2020 - Nación</a:t>
                      </a:r>
                      <a:endParaRPr lang="es-CO" sz="1200" b="0" i="1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0</a:t>
                      </a:r>
                      <a:endParaRPr lang="es-CO" sz="1200" b="0" i="1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94.826.000</a:t>
                      </a:r>
                      <a:endParaRPr lang="es-CO" sz="1200" b="0" i="1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229508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...Otros ingresos corrientes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88.641.306</a:t>
                      </a:r>
                      <a:endParaRPr lang="es-CO" sz="1200" b="1" i="1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-100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75956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Otros Ingresos</a:t>
                      </a:r>
                      <a:endParaRPr lang="es-CO" sz="1200" b="1" i="1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211.966.939</a:t>
                      </a:r>
                      <a:endParaRPr lang="es-CO" sz="1200" b="1" i="1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 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6478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Ingresos de Capital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2.668.191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1.676.390.596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  <a:latin typeface="Franklin Gothic Book" panose="020B0503020102020204" pitchFamily="34" charset="0"/>
                        </a:rPr>
                        <a:t>62728,7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6478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 dirty="0">
                          <a:effectLst/>
                          <a:latin typeface="Franklin Gothic Book" panose="020B0503020102020204" pitchFamily="34" charset="0"/>
                        </a:rPr>
                        <a:t>Cuentas por cobrar Otras vigencias</a:t>
                      </a:r>
                      <a:endParaRPr lang="es-CO" sz="1200" b="0" i="0" u="sng" strike="noStrike" dirty="0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3.974.706.421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890.127.196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-77,6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  <a:tr h="16478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sng" strike="noStrike">
                          <a:effectLst/>
                          <a:latin typeface="Franklin Gothic Book" panose="020B0503020102020204" pitchFamily="34" charset="0"/>
                        </a:rPr>
                        <a:t>TOTAL DE INGRESOS</a:t>
                      </a:r>
                      <a:endParaRPr lang="es-CO" sz="1200" b="0" i="0" u="sng" strike="noStrike">
                        <a:solidFill>
                          <a:srgbClr val="0000FF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22.603.488.277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18.086.265.226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  <a:latin typeface="Franklin Gothic Book" panose="020B0503020102020204" pitchFamily="34" charset="0"/>
                        </a:rPr>
                        <a:t>-20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386" marR="9386" marT="938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320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302435" y="1204222"/>
            <a:ext cx="80611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NUESTRO PORTAFOLIO DE SERVICIOS</a:t>
            </a:r>
          </a:p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37160672"/>
              </p:ext>
            </p:extLst>
          </p:nvPr>
        </p:nvGraphicFramePr>
        <p:xfrm>
          <a:off x="2031999" y="1857829"/>
          <a:ext cx="9681029" cy="4280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/>
          <p:cNvSpPr/>
          <p:nvPr/>
        </p:nvSpPr>
        <p:spPr>
          <a:xfrm>
            <a:off x="449943" y="2332897"/>
            <a:ext cx="28524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dirty="0" smtClean="0">
                <a:latin typeface="Franklin Gothic Book" panose="020B0503020102020204" pitchFamily="34" charset="0"/>
              </a:rPr>
              <a:t>Actualmente la ESE HLM tiene </a:t>
            </a:r>
            <a:r>
              <a:rPr lang="es-CO" sz="1600" dirty="0">
                <a:latin typeface="Franklin Gothic Book" panose="020B0503020102020204" pitchFamily="34" charset="0"/>
              </a:rPr>
              <a:t>inscritos </a:t>
            </a:r>
            <a:r>
              <a:rPr lang="es-CO" sz="1600" dirty="0" smtClean="0">
                <a:latin typeface="Franklin Gothic Book" panose="020B0503020102020204" pitchFamily="34" charset="0"/>
              </a:rPr>
              <a:t>45 </a:t>
            </a:r>
            <a:r>
              <a:rPr lang="es-CO" sz="1600" dirty="0">
                <a:latin typeface="Franklin Gothic Book" panose="020B0503020102020204" pitchFamily="34" charset="0"/>
              </a:rPr>
              <a:t>servicios ante el Ministerio de Salud con todas </a:t>
            </a:r>
            <a:r>
              <a:rPr lang="es-CO" sz="1600" dirty="0" smtClean="0">
                <a:latin typeface="Franklin Gothic Book" panose="020B0503020102020204" pitchFamily="34" charset="0"/>
              </a:rPr>
              <a:t>las condiciones </a:t>
            </a:r>
            <a:r>
              <a:rPr lang="es-CO" sz="1600" dirty="0">
                <a:latin typeface="Franklin Gothic Book" panose="020B0503020102020204" pitchFamily="34" charset="0"/>
              </a:rPr>
              <a:t>técnico-científicas que garantizan una adecuada </a:t>
            </a:r>
            <a:r>
              <a:rPr lang="es-CO" sz="1600" dirty="0" smtClean="0">
                <a:latin typeface="Franklin Gothic Book" panose="020B0503020102020204" pitchFamily="34" charset="0"/>
              </a:rPr>
              <a:t>prestación de </a:t>
            </a:r>
            <a:r>
              <a:rPr lang="es-CO" sz="1600" dirty="0">
                <a:latin typeface="Franklin Gothic Book" panose="020B0503020102020204" pitchFamily="34" charset="0"/>
              </a:rPr>
              <a:t>servicios a los usuarios del Municipio de Montelíbano y la zona </a:t>
            </a:r>
            <a:r>
              <a:rPr lang="es-CO" sz="1600" dirty="0" smtClean="0">
                <a:latin typeface="Franklin Gothic Book" panose="020B0503020102020204" pitchFamily="34" charset="0"/>
              </a:rPr>
              <a:t>del San </a:t>
            </a:r>
            <a:r>
              <a:rPr lang="es-CO" sz="1600" dirty="0">
                <a:latin typeface="Franklin Gothic Book" panose="020B0503020102020204" pitchFamily="34" charset="0"/>
              </a:rPr>
              <a:t>Jorge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200571" y="1858247"/>
            <a:ext cx="272759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300" dirty="0" smtClean="0">
                <a:latin typeface="Franklin Gothic Book" panose="020B0503020102020204" pitchFamily="34" charset="0"/>
              </a:rPr>
              <a:t>DISTRIBUCION DE  LOS SERVICIOS</a:t>
            </a:r>
            <a:endParaRPr lang="es-CO" sz="13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2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6943" y="989240"/>
            <a:ext cx="8915399" cy="1325563"/>
          </a:xfrm>
        </p:spPr>
        <p:txBody>
          <a:bodyPr>
            <a:normAutofit/>
          </a:bodyPr>
          <a:lstStyle/>
          <a:p>
            <a:pPr algn="ctr"/>
            <a:r>
              <a:rPr lang="es-CO" sz="2200" b="1" dirty="0"/>
              <a:t>COMPORTAMIENTO DE LOS INGRESOS RECAUDADOS VIGENCIA 2019 VS VIGENCIA 2020</a:t>
            </a:r>
            <a:endParaRPr lang="es-CO" sz="22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114" y="1922917"/>
            <a:ext cx="10130971" cy="44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99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8657" y="1076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2000" b="1" dirty="0"/>
              <a:t>COMPORTAMIENTO DE LOS GASTOS COMPROMETIDOS VIGENCIA 2019 VS 2020</a:t>
            </a:r>
            <a:endParaRPr lang="es-CO" sz="20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657" y="2198688"/>
            <a:ext cx="11248750" cy="41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45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10279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000" dirty="0" smtClean="0">
                <a:latin typeface="Franklin Gothic Book" panose="020B0503020102020204" pitchFamily="34" charset="0"/>
              </a:rPr>
              <a:t>COMPARATIVO INGRESOS VS GASTOS</a:t>
            </a:r>
            <a:endParaRPr lang="es-CO" sz="3000" dirty="0">
              <a:latin typeface="Franklin Gothic Book" panose="020B05030201020202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4928" y="1922918"/>
            <a:ext cx="8100386" cy="386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12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10182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000" b="1" dirty="0" smtClean="0">
                <a:latin typeface="Franklin Gothic Book" panose="020B0503020102020204" pitchFamily="34" charset="0"/>
              </a:rPr>
              <a:t>EQUILIBRIO PRESUPUESTAL TOTAL</a:t>
            </a:r>
            <a:endParaRPr lang="es-CO" sz="3000" b="1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930655"/>
              </p:ext>
            </p:extLst>
          </p:nvPr>
        </p:nvGraphicFramePr>
        <p:xfrm>
          <a:off x="3062514" y="2068059"/>
          <a:ext cx="8563429" cy="328771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586336"/>
                <a:gridCol w="1323409"/>
                <a:gridCol w="1404227"/>
                <a:gridCol w="1360450"/>
                <a:gridCol w="889007"/>
              </a:tblGrid>
              <a:tr h="5479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Franklin Gothic Book" panose="020B0503020102020204" pitchFamily="34" charset="0"/>
                        </a:rPr>
                        <a:t>Concepto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formula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2019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2020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err="1" smtClean="0">
                          <a:effectLst/>
                          <a:latin typeface="Franklin Gothic Book" panose="020B0503020102020204" pitchFamily="34" charset="0"/>
                        </a:rPr>
                        <a:t>Variaiónc</a:t>
                      </a:r>
                      <a:r>
                        <a:rPr lang="es-CO" sz="1400" u="none" strike="sngStrike" dirty="0">
                          <a:effectLst/>
                          <a:latin typeface="Franklin Gothic Book" panose="020B0503020102020204" pitchFamily="34" charset="0"/>
                        </a:rPr>
                        <a:t>%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47952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Franklin Gothic Book" panose="020B0503020102020204" pitchFamily="34" charset="0"/>
                        </a:rPr>
                        <a:t>Ingreso reconocido total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Franklin Gothic Book" panose="020B0503020102020204" pitchFamily="34" charset="0"/>
                        </a:rPr>
                        <a:t>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22.603.488.277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18.086.265.226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-20,0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47952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Gasto comprometido total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b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  <a:latin typeface="Franklin Gothic Book" panose="020B0503020102020204" pitchFamily="34" charset="0"/>
                        </a:rPr>
                        <a:t>20.232.318.766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18.287.840.096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  <a:latin typeface="Franklin Gothic Book" panose="020B0503020102020204" pitchFamily="34" charset="0"/>
                        </a:rPr>
                        <a:t>-9,6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47952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Relacion reconocimiento/compromiso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c=a/b*100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  <a:latin typeface="Franklin Gothic Book" panose="020B0503020102020204" pitchFamily="34" charset="0"/>
                        </a:rPr>
                        <a:t>1,12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  <a:latin typeface="Franklin Gothic Book" panose="020B0503020102020204" pitchFamily="34" charset="0"/>
                        </a:rPr>
                        <a:t>0,99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-11,5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47952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Ingreso recaudado total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d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19.800.531.292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  <a:latin typeface="Franklin Gothic Book" panose="020B0503020102020204" pitchFamily="34" charset="0"/>
                        </a:rPr>
                        <a:t>15.653.306.165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-20,9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47952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 smtClean="0">
                          <a:effectLst/>
                          <a:latin typeface="Franklin Gothic Book" panose="020B0503020102020204" pitchFamily="34" charset="0"/>
                        </a:rPr>
                        <a:t>Relación </a:t>
                      </a:r>
                      <a:r>
                        <a:rPr lang="es-CO" sz="1400" u="none" strike="noStrike" dirty="0">
                          <a:effectLst/>
                          <a:latin typeface="Franklin Gothic Book" panose="020B0503020102020204" pitchFamily="34" charset="0"/>
                        </a:rPr>
                        <a:t>recaudo/compromiso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e=d/c*100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0,98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  <a:latin typeface="Franklin Gothic Book" panose="020B0503020102020204" pitchFamily="34" charset="0"/>
                        </a:rPr>
                        <a:t>0,86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  <a:latin typeface="Franklin Gothic Book" panose="020B0503020102020204" pitchFamily="34" charset="0"/>
                        </a:rPr>
                        <a:t>-12,5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609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1914" y="9696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000" b="1" dirty="0" smtClean="0">
                <a:latin typeface="Franklin Gothic Book" panose="020B0503020102020204" pitchFamily="34" charset="0"/>
              </a:rPr>
              <a:t>EQUILIBRIO PRESUPUESTAL CORRIENTE</a:t>
            </a:r>
            <a:endParaRPr lang="es-CO" sz="3000" b="1" dirty="0">
              <a:latin typeface="Franklin Gothic Book" panose="020B0503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9904" y="2295205"/>
            <a:ext cx="10339039" cy="37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8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0714" y="12225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000" b="1" dirty="0" smtClean="0">
                <a:latin typeface="Franklin Gothic Book" panose="020B0503020102020204" pitchFamily="34" charset="0"/>
              </a:rPr>
              <a:t>COMPORTAMIENTO DEL ACTIVO</a:t>
            </a:r>
            <a:endParaRPr lang="es-CO" sz="3000" b="1" dirty="0">
              <a:latin typeface="Franklin Gothic Book" panose="020B05030201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403" y="2313259"/>
            <a:ext cx="8742555" cy="345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37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5096" y="9602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000" dirty="0" smtClean="0">
                <a:latin typeface="Franklin Gothic Book" panose="020B0503020102020204" pitchFamily="34" charset="0"/>
              </a:rPr>
              <a:t>COMPORTAMIENTO DEL PASIVO</a:t>
            </a:r>
            <a:endParaRPr lang="es-CO" sz="3000" dirty="0">
              <a:latin typeface="Franklin Gothic Book" panose="020B0503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0647" y="2028991"/>
            <a:ext cx="8664498" cy="37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54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6257" y="16072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000" b="1" dirty="0" smtClean="0">
                <a:latin typeface="Franklin Gothic Book" panose="020B0503020102020204" pitchFamily="34" charset="0"/>
              </a:rPr>
              <a:t>VARIACION DEL PATRIMONIO</a:t>
            </a:r>
            <a:endParaRPr lang="es-CO" sz="3000" b="1" dirty="0">
              <a:latin typeface="Franklin Gothic Book" panose="020B05030201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8914" y="2932771"/>
            <a:ext cx="8530683" cy="25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19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6008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5596" y="1103086"/>
            <a:ext cx="9308745" cy="718231"/>
          </a:xfrm>
        </p:spPr>
        <p:txBody>
          <a:bodyPr>
            <a:normAutofit/>
          </a:bodyPr>
          <a:lstStyle/>
          <a:p>
            <a:pPr algn="ctr"/>
            <a:r>
              <a:rPr lang="es-CO" sz="3000" b="1" dirty="0" smtClean="0">
                <a:latin typeface="Franklin Gothic Book" panose="020B0503020102020204" pitchFamily="34" charset="0"/>
              </a:rPr>
              <a:t>INDICES FINANCIEROS</a:t>
            </a:r>
            <a:endParaRPr lang="es-CO" sz="3000" b="1" dirty="0">
              <a:latin typeface="Franklin Gothic Book" panose="020B0503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138" y="1690689"/>
            <a:ext cx="9647662" cy="183309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06138" y="4293219"/>
            <a:ext cx="9647662" cy="6356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i="1" u="sng" dirty="0">
                <a:solidFill>
                  <a:schemeClr val="tx1"/>
                </a:solidFill>
                <a:latin typeface="Franklin Gothic Book" panose="020B0503020102020204" pitchFamily="34" charset="0"/>
              </a:rPr>
              <a:t>La </a:t>
            </a:r>
            <a:r>
              <a:rPr lang="es-CO" b="1" i="1" u="sng" dirty="0">
                <a:solidFill>
                  <a:schemeClr val="tx1"/>
                </a:solidFill>
                <a:latin typeface="Franklin Gothic Book" panose="020B0503020102020204" pitchFamily="34" charset="0"/>
              </a:rPr>
              <a:t>solidez</a:t>
            </a:r>
            <a:r>
              <a:rPr lang="es-CO" dirty="0">
                <a:solidFill>
                  <a:schemeClr val="tx1"/>
                </a:solidFill>
                <a:latin typeface="Franklin Gothic Book" panose="020B0503020102020204" pitchFamily="34" charset="0"/>
              </a:rPr>
              <a:t> se refiere al respaldo real que el patrimonio le ofrece al funcionamiento de la empresa y en el evento extremo de una liquidación, también al pago de sus acreedores.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706138" y="3612995"/>
            <a:ext cx="9647662" cy="5910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u="sng" dirty="0">
                <a:solidFill>
                  <a:schemeClr val="tx1"/>
                </a:solidFill>
                <a:latin typeface="Franklin Gothic Book" panose="020B0503020102020204" pitchFamily="34" charset="0"/>
              </a:rPr>
              <a:t>La razón corriente</a:t>
            </a:r>
            <a:r>
              <a:rPr lang="es-ES" dirty="0">
                <a:solidFill>
                  <a:schemeClr val="tx1"/>
                </a:solidFill>
                <a:latin typeface="Franklin Gothic Book" panose="020B0503020102020204" pitchFamily="34" charset="0"/>
              </a:rPr>
              <a:t> significa que  por cada peso que la empresa debe, cuenta con 2 pesos de activo para pagar</a:t>
            </a:r>
            <a:r>
              <a:rPr lang="es-CO" dirty="0">
                <a:solidFill>
                  <a:schemeClr val="tx1"/>
                </a:solidFill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706138" y="5018048"/>
            <a:ext cx="9647662" cy="691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b="1" i="1" u="sng" dirty="0">
                <a:solidFill>
                  <a:schemeClr val="tx1"/>
                </a:solidFill>
                <a:latin typeface="Franklin Gothic Book" panose="020B0503020102020204" pitchFamily="34" charset="0"/>
              </a:rPr>
              <a:t>Capital Neto de Trabajo</a:t>
            </a:r>
            <a:r>
              <a:rPr lang="es-CO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:</a:t>
            </a:r>
            <a:r>
              <a:rPr lang="es-CO" dirty="0">
                <a:solidFill>
                  <a:schemeClr val="tx1"/>
                </a:solidFill>
                <a:latin typeface="Franklin Gothic Book" panose="020B0503020102020204" pitchFamily="34" charset="0"/>
              </a:rPr>
              <a:t> indica la cantidad de recursos con la que cuenta la empresa para realizar sus operaciones normales, después de haber cubierto sus obligaciones a corto plazo </a:t>
            </a:r>
          </a:p>
        </p:txBody>
      </p:sp>
    </p:spTree>
    <p:extLst>
      <p:ext uri="{BB962C8B-B14F-4D97-AF65-F5344CB8AC3E}">
        <p14:creationId xmlns:p14="http://schemas.microsoft.com/office/powerpoint/2010/main" val="1387959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01698" y="2698414"/>
            <a:ext cx="80611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 smtClean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PROCESOS DE</a:t>
            </a:r>
            <a:r>
              <a:rPr lang="es-CO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CALIDAD</a:t>
            </a:r>
          </a:p>
          <a:p>
            <a:pPr algn="ctr"/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Ing. Carlos Alberto Pérez D.</a:t>
            </a:r>
            <a:endParaRPr lang="es-CO" b="1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9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33828" y="2580510"/>
            <a:ext cx="11509829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preguntas, propuestas o </a:t>
            </a:r>
            <a:r>
              <a:rPr lang="es-CO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sugerencias </a:t>
            </a: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fueron recepcionadas por través del correo </a:t>
            </a:r>
            <a:r>
              <a:rPr lang="es-CO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rendicióndecuenta@hospitalmontelibano.gov.co </a:t>
            </a:r>
            <a:r>
              <a:rPr lang="es-CO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en medio físico</a:t>
            </a:r>
            <a:r>
              <a:rPr lang="es-CO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O" dirty="0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CO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CO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02435" y="1204222"/>
            <a:ext cx="80611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PREGUNTAS, PROPUESTAS E INQUIETUDES</a:t>
            </a:r>
          </a:p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41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083235" y="3062051"/>
            <a:ext cx="8061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</a:p>
          <a:p>
            <a:pPr algn="ctr"/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068720" y="2960451"/>
            <a:ext cx="8061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0" b="1" dirty="0" smtClean="0">
                <a:latin typeface="Bradley Hand ITC" panose="03070402050302030203" pitchFamily="66" charset="0"/>
                <a:cs typeface="Arial" panose="020B0604020202020204" pitchFamily="34" charset="0"/>
              </a:rPr>
              <a:t>GRACIAS</a:t>
            </a:r>
          </a:p>
          <a:p>
            <a:pPr algn="ctr"/>
            <a:endParaRPr lang="es-CO" sz="6000" b="1" dirty="0">
              <a:latin typeface="Bradley Hand ITC" panose="03070402050302030203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7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302434" y="1204222"/>
            <a:ext cx="888956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DISTRIBUCION DE AFILIADOS POR CONTRATOS </a:t>
            </a:r>
          </a:p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958140699"/>
              </p:ext>
            </p:extLst>
          </p:nvPr>
        </p:nvGraphicFramePr>
        <p:xfrm>
          <a:off x="0" y="1832202"/>
          <a:ext cx="6560457" cy="417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255222336"/>
              </p:ext>
            </p:extLst>
          </p:nvPr>
        </p:nvGraphicFramePr>
        <p:xfrm>
          <a:off x="6843486" y="1739407"/>
          <a:ext cx="5348514" cy="2347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106586"/>
              </p:ext>
            </p:extLst>
          </p:nvPr>
        </p:nvGraphicFramePr>
        <p:xfrm>
          <a:off x="6821713" y="4760686"/>
          <a:ext cx="4223658" cy="1539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7597"/>
                <a:gridCol w="190606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Franklin Gothic Book" panose="020B0503020102020204" pitchFamily="34" charset="0"/>
                        </a:rPr>
                        <a:t>EAPB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AFILIADOS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NUEVA EPS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           22.914 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SANITAS EPS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              5.995 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MUTUAL SER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              3.782 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ECOPSO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              3.200 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Franklin Gothic Book" panose="020B0503020102020204" pitchFamily="34" charset="0"/>
                        </a:rPr>
                        <a:t>COOSALUD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Franklin Gothic Book" panose="020B0503020102020204" pitchFamily="34" charset="0"/>
                        </a:rPr>
                        <a:t>            </a:t>
                      </a:r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11.862 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>
                          <a:effectLst/>
                          <a:latin typeface="Franklin Gothic Book" panose="020B0503020102020204" pitchFamily="34" charset="0"/>
                        </a:rPr>
                        <a:t>CAJACOPI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Franklin Gothic Book" panose="020B0503020102020204" pitchFamily="34" charset="0"/>
                        </a:rPr>
                        <a:t>            </a:t>
                      </a:r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12.061 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Total </a:t>
                      </a:r>
                      <a:r>
                        <a:rPr lang="es-CO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Población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Franklin Gothic Book" panose="020B0503020102020204" pitchFamily="34" charset="0"/>
                        </a:rPr>
                        <a:t>            </a:t>
                      </a:r>
                      <a:r>
                        <a:rPr lang="es-CO" sz="1200" b="1" u="none" strike="noStrike" dirty="0">
                          <a:solidFill>
                            <a:srgbClr val="FF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59.814 </a:t>
                      </a:r>
                      <a:endParaRPr lang="es-CO" sz="1200" b="1" i="0" u="none" strike="noStrike" dirty="0">
                        <a:solidFill>
                          <a:srgbClr val="FF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cxnSp>
        <p:nvCxnSpPr>
          <p:cNvPr id="4" name="Conector angular 3"/>
          <p:cNvCxnSpPr/>
          <p:nvPr/>
        </p:nvCxnSpPr>
        <p:spPr>
          <a:xfrm>
            <a:off x="5544457" y="4978400"/>
            <a:ext cx="1132114" cy="7982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6865257" y="4049486"/>
            <a:ext cx="4789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7658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302435" y="1204222"/>
            <a:ext cx="806115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COMPARATIVO SERVICIOS PRESTADOS 2020 VS 2019</a:t>
            </a:r>
          </a:p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327503355"/>
              </p:ext>
            </p:extLst>
          </p:nvPr>
        </p:nvGraphicFramePr>
        <p:xfrm>
          <a:off x="551543" y="2435328"/>
          <a:ext cx="8258628" cy="3442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9245600" y="2435328"/>
            <a:ext cx="27722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>
                <a:latin typeface="Franklin Gothic Book" panose="020B0503020102020204" pitchFamily="34" charset="0"/>
              </a:rPr>
              <a:t>La reducción  de 54,6%  de las consulta presenciales a los servicios  mas comunes en el 2020.</a:t>
            </a:r>
          </a:p>
          <a:p>
            <a:pPr algn="just"/>
            <a:endParaRPr lang="es-CO" dirty="0">
              <a:latin typeface="Franklin Gothic Book" panose="020B0503020102020204" pitchFamily="34" charset="0"/>
            </a:endParaRPr>
          </a:p>
          <a:p>
            <a:pPr algn="just"/>
            <a:r>
              <a:rPr lang="es-CO" dirty="0" smtClean="0">
                <a:latin typeface="Franklin Gothic Book" panose="020B0503020102020204" pitchFamily="34" charset="0"/>
              </a:rPr>
              <a:t>Se debe estigmas generados por la enfermedad del COVID-19 y al miedo a visitar a la Institución</a:t>
            </a:r>
          </a:p>
          <a:p>
            <a:endParaRPr lang="es-CO" dirty="0">
              <a:latin typeface="Franklin Gothic Book" panose="020B0503020102020204" pitchFamily="34" charset="0"/>
            </a:endParaRPr>
          </a:p>
          <a:p>
            <a:r>
              <a:rPr lang="es-CO" dirty="0" smtClean="0">
                <a:latin typeface="Franklin Gothic Book" panose="020B0503020102020204" pitchFamily="34" charset="0"/>
              </a:rPr>
              <a:t> </a:t>
            </a:r>
            <a:endParaRPr lang="es-CO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8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497942" y="1268681"/>
            <a:ext cx="857794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NUESTRA METODOLOGIA ADOPTADA  EN EL PROGRAMA DE AUDITORIA EN EL MEJORAMIENTO CONTINUO DE LA CALIDAD</a:t>
            </a:r>
            <a:endParaRPr lang="es-CO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107405494"/>
              </p:ext>
            </p:extLst>
          </p:nvPr>
        </p:nvGraphicFramePr>
        <p:xfrm>
          <a:off x="-1320800" y="1901372"/>
          <a:ext cx="9564914" cy="3962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/>
          <a:srcRect l="253" t="515" r="25811" b="-515"/>
          <a:stretch/>
        </p:blipFill>
        <p:spPr>
          <a:xfrm>
            <a:off x="6630419" y="1983533"/>
            <a:ext cx="4240781" cy="281998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786913" y="5065132"/>
            <a:ext cx="334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Franklin Gothic Book" panose="020B0503020102020204" pitchFamily="34" charset="0"/>
              </a:rPr>
              <a:t>PILARES FILOSÓFICOS DEL SISTEMA ÚNICO DE </a:t>
            </a:r>
            <a:r>
              <a:rPr lang="es-CO" sz="1400" dirty="0" smtClean="0">
                <a:latin typeface="Franklin Gothic Book" panose="020B0503020102020204" pitchFamily="34" charset="0"/>
              </a:rPr>
              <a:t>ACREDITACION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027237" y="5588352"/>
            <a:ext cx="4864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CO" dirty="0" smtClean="0">
                <a:latin typeface="Franklin Gothic Book" panose="020B0503020102020204" pitchFamily="34" charset="0"/>
              </a:rPr>
              <a:t>Garantiza accesibilidad</a:t>
            </a:r>
            <a:r>
              <a:rPr lang="es-CO" dirty="0">
                <a:latin typeface="Franklin Gothic Book" panose="020B0503020102020204" pitchFamily="34" charset="0"/>
              </a:rPr>
              <a:t>, Oportunidad, Seguridad, Pertinencia, Continuidad Atención al </a:t>
            </a:r>
            <a:r>
              <a:rPr lang="es-CO" dirty="0" smtClean="0">
                <a:latin typeface="Franklin Gothic Book" panose="020B0503020102020204" pitchFamily="34" charset="0"/>
              </a:rPr>
              <a:t>usuario.</a:t>
            </a:r>
            <a:endParaRPr lang="es-CO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5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454651"/>
              </p:ext>
            </p:extLst>
          </p:nvPr>
        </p:nvGraphicFramePr>
        <p:xfrm>
          <a:off x="3552493" y="1718441"/>
          <a:ext cx="8523391" cy="412823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91156"/>
                <a:gridCol w="2282060"/>
                <a:gridCol w="1491383"/>
                <a:gridCol w="1329414"/>
                <a:gridCol w="1329414"/>
                <a:gridCol w="1299964"/>
              </a:tblGrid>
              <a:tr h="581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Ítem</a:t>
                      </a:r>
                      <a:endParaRPr lang="es-CO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 de estándar</a:t>
                      </a:r>
                      <a:endParaRPr lang="es-CO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Calificación promedio 2019</a:t>
                      </a:r>
                      <a:endParaRPr lang="es-CO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Calificación promedio  2020</a:t>
                      </a:r>
                      <a:endParaRPr lang="es-CO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Mejora por estándar 2019</a:t>
                      </a:r>
                      <a:endParaRPr lang="es-CO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Mejora por estándar 2020</a:t>
                      </a:r>
                      <a:endParaRPr lang="es-CO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87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O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ESTANDAR ASISTENCIAL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3,54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1,11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1,36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87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ESTANDAR  DE DIRECCIONAMIENTO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3,68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1,34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1,36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26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CO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ESTANDAR GERENCIA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3,42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3,60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1,47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87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CO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ESTANDAR GERENCIA TALENTO HUMANO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3,20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3,62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87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CO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ESTANDAR GERENCIA AMBIENTE FISICO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2,14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2,98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1,39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C000"/>
                    </a:solidFill>
                  </a:tcPr>
                </a:tc>
              </a:tr>
              <a:tr h="387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CO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ESTANDAR GERENCIA INFORMACION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2,39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2,39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87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CO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ESTANDAR GERENCIA TECNOLOGIA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2,60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1,30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581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CO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ESTANDAR MEJORAMIENTO DE LA  CALIDAD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2,40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2,96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1,26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1,23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878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 DE CALIFICACION EN LA VIGENCIA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2,61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3,17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1,23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3497942" y="1268681"/>
            <a:ext cx="8577943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COMPARATIVO DE LOS ESTANDARES DE ACREDITACION </a:t>
            </a: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2019 - 2020</a:t>
            </a:r>
            <a:endParaRPr lang="es-CO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22442" y="2030354"/>
            <a:ext cx="3056633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s-CO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comparar los  resultado del  ESTANDAR GERENCIA AMBIENTE FISICO año 2020 (</a:t>
            </a:r>
            <a:r>
              <a:rPr lang="es-CO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1.39</a:t>
            </a:r>
            <a:r>
              <a:rPr lang="es-CO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vs 2019 (</a:t>
            </a:r>
            <a:r>
              <a:rPr lang="es-CO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1,00</a:t>
            </a:r>
            <a:r>
              <a:rPr lang="es-CO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se evidencia que el  </a:t>
            </a:r>
            <a:r>
              <a:rPr lang="es-CO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0.39</a:t>
            </a:r>
            <a:r>
              <a:rPr lang="es-CO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obtenido en la vigencia 2020 es por las fortalezas y oportunidades evaluadas en las dimensiones de enfoque, implementación y resultados  </a:t>
            </a:r>
            <a:endParaRPr lang="es-CO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682485"/>
            <a:ext cx="3379075" cy="13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algn="just">
              <a:lnSpc>
                <a:spcPct val="107000"/>
              </a:lnSpc>
              <a:spcAft>
                <a:spcPts val="800"/>
              </a:spcAft>
            </a:pPr>
            <a:r>
              <a:rPr lang="es-CO" sz="10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Lo que se traduce en que Identificaron y gestionaron todas las necesidades </a:t>
            </a:r>
            <a:r>
              <a:rPr lang="es-CO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relacionadas con infraestructura, seguridad industrial, emergencias </a:t>
            </a:r>
            <a:r>
              <a:rPr lang="es-CO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gestión ambiental </a:t>
            </a:r>
            <a:r>
              <a:rPr lang="es-CO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conformidad </a:t>
            </a:r>
            <a:r>
              <a:rPr lang="es-CO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los lineamientos </a:t>
            </a:r>
            <a:r>
              <a:rPr lang="es-CO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emitidos por MINSALUD, esto ofrece a </a:t>
            </a:r>
            <a:r>
              <a:rPr lang="es-CO" sz="10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nuestros usuarios una  atención de </a:t>
            </a:r>
            <a:r>
              <a:rPr lang="es-CO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alta </a:t>
            </a:r>
            <a:r>
              <a:rPr lang="es-CO" sz="10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calidad.</a:t>
            </a:r>
            <a:endParaRPr lang="es-CO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82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497942" y="1268681"/>
            <a:ext cx="8577943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EVIDENCIAS DE LA MEJORA  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ESTANDARES DE </a:t>
            </a: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AMBIENTE FISICO</a:t>
            </a:r>
            <a:endParaRPr lang="es-CO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170" y="2189354"/>
            <a:ext cx="3196512" cy="16856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60" y="2189354"/>
            <a:ext cx="3481840" cy="15649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457" y="2156495"/>
            <a:ext cx="3773714" cy="17514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17" y="3995734"/>
            <a:ext cx="3525383" cy="19920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524" y="3995734"/>
            <a:ext cx="1383619" cy="20808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1884" y="4090385"/>
            <a:ext cx="3378860" cy="198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1577</Words>
  <Application>Microsoft Office PowerPoint</Application>
  <PresentationFormat>Panorámica</PresentationFormat>
  <Paragraphs>514</Paragraphs>
  <Slides>42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1" baseType="lpstr">
      <vt:lpstr>Arial</vt:lpstr>
      <vt:lpstr>Bradley Hand ITC</vt:lpstr>
      <vt:lpstr>Calibri</vt:lpstr>
      <vt:lpstr>Calibri Light</vt:lpstr>
      <vt:lpstr>Franklin Gothic Book</vt:lpstr>
      <vt:lpstr>Times New Roman</vt:lpstr>
      <vt:lpstr>Trebuchet MS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EJECUTADAS EN EL 2019 - 2020</vt:lpstr>
      <vt:lpstr>INGRESOS  A PROGRAMAS 2020 -2019</vt:lpstr>
      <vt:lpstr>COBERTURA DE PROGRAMAS EN CORREGIMIENTOS 2020</vt:lpstr>
      <vt:lpstr>ACTIVIDADES DE SALUD PUBLICA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CONVENIOS INTERADMINISTRATIVOS MUNICIPIO MONTELIBANO-E.S.E.HLM</vt:lpstr>
      <vt:lpstr>CONVENIOS INTERADMINISTRATIVOS MUNICIPIO SAN JOSÉ DE URE-E.S.E.HLM</vt:lpstr>
      <vt:lpstr>Presentación de PowerPoint</vt:lpstr>
      <vt:lpstr>Presentación de PowerPoint</vt:lpstr>
      <vt:lpstr>COMPORTAMIENTO DE LOS INGRESOS RECONOCIDOS VIGENCIA 2019 VS VIGENCIA 2020</vt:lpstr>
      <vt:lpstr>COMPORTAMIENTO DE LOS INGRESOS RECAUDADOS VIGENCIA 2019 VS VIGENCIA 2020</vt:lpstr>
      <vt:lpstr>COMPORTAMIENTO DE LOS GASTOS COMPROMETIDOS VIGENCIA 2019 VS 2020</vt:lpstr>
      <vt:lpstr>COMPARATIVO INGRESOS VS GASTOS</vt:lpstr>
      <vt:lpstr>EQUILIBRIO PRESUPUESTAL TOTAL</vt:lpstr>
      <vt:lpstr>EQUILIBRIO PRESUPUESTAL CORRIENTE</vt:lpstr>
      <vt:lpstr>COMPORTAMIENTO DEL ACTIVO</vt:lpstr>
      <vt:lpstr>COMPORTAMIENTO DEL PASIVO</vt:lpstr>
      <vt:lpstr>VARIACION DEL PATRIMONIO</vt:lpstr>
      <vt:lpstr>Presentación de PowerPoint</vt:lpstr>
      <vt:lpstr>INDICES FINANCIEROS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Usuario de Windows</cp:lastModifiedBy>
  <cp:revision>135</cp:revision>
  <dcterms:created xsi:type="dcterms:W3CDTF">2020-09-14T11:28:21Z</dcterms:created>
  <dcterms:modified xsi:type="dcterms:W3CDTF">2021-05-25T19:39:55Z</dcterms:modified>
</cp:coreProperties>
</file>